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notesSlides/notesSlide7.xml" ContentType="application/vnd.openxmlformats-officedocument.presentationml.notesSlide+xml"/>
  <Override PartName="/ppt/drawings/drawing11.xml" ContentType="application/vnd.openxmlformats-officedocument.drawingml.chartshap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Default Extension="sldx" ContentType="application/vnd.openxmlformats-officedocument.presentationml.slide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charts/chart29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Default Extension="emf" ContentType="image/x-emf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ppt/charts/chart32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30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notesSlides/notesSlide4.xml" ContentType="application/vnd.openxmlformats-officedocument.presentationml.notesSlide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rawings/drawing9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8"/>
  </p:notesMasterIdLst>
  <p:handoutMasterIdLst>
    <p:handoutMasterId r:id="rId49"/>
  </p:handoutMasterIdLst>
  <p:sldIdLst>
    <p:sldId id="260" r:id="rId2"/>
    <p:sldId id="518" r:id="rId3"/>
    <p:sldId id="623" r:id="rId4"/>
    <p:sldId id="523" r:id="rId5"/>
    <p:sldId id="525" r:id="rId6"/>
    <p:sldId id="526" r:id="rId7"/>
    <p:sldId id="585" r:id="rId8"/>
    <p:sldId id="632" r:id="rId9"/>
    <p:sldId id="265" r:id="rId10"/>
    <p:sldId id="356" r:id="rId11"/>
    <p:sldId id="445" r:id="rId12"/>
    <p:sldId id="352" r:id="rId13"/>
    <p:sldId id="634" r:id="rId14"/>
    <p:sldId id="516" r:id="rId15"/>
    <p:sldId id="470" r:id="rId16"/>
    <p:sldId id="472" r:id="rId17"/>
    <p:sldId id="620" r:id="rId18"/>
    <p:sldId id="704" r:id="rId19"/>
    <p:sldId id="710" r:id="rId20"/>
    <p:sldId id="560" r:id="rId21"/>
    <p:sldId id="706" r:id="rId22"/>
    <p:sldId id="707" r:id="rId23"/>
    <p:sldId id="625" r:id="rId24"/>
    <p:sldId id="680" r:id="rId25"/>
    <p:sldId id="553" r:id="rId26"/>
    <p:sldId id="705" r:id="rId27"/>
    <p:sldId id="676" r:id="rId28"/>
    <p:sldId id="698" r:id="rId29"/>
    <p:sldId id="700" r:id="rId30"/>
    <p:sldId id="709" r:id="rId31"/>
    <p:sldId id="708" r:id="rId32"/>
    <p:sldId id="691" r:id="rId33"/>
    <p:sldId id="693" r:id="rId34"/>
    <p:sldId id="695" r:id="rId35"/>
    <p:sldId id="696" r:id="rId36"/>
    <p:sldId id="692" r:id="rId37"/>
    <p:sldId id="588" r:id="rId38"/>
    <p:sldId id="589" r:id="rId39"/>
    <p:sldId id="685" r:id="rId40"/>
    <p:sldId id="686" r:id="rId41"/>
    <p:sldId id="687" r:id="rId42"/>
    <p:sldId id="688" r:id="rId43"/>
    <p:sldId id="689" r:id="rId44"/>
    <p:sldId id="690" r:id="rId45"/>
    <p:sldId id="559" r:id="rId46"/>
    <p:sldId id="495" r:id="rId47"/>
  </p:sldIdLst>
  <p:sldSz cx="9144000" cy="6858000" type="screen4x3"/>
  <p:notesSz cx="9872663" cy="67913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FF"/>
    <a:srgbClr val="0000FF"/>
    <a:srgbClr val="CCECFF"/>
    <a:srgbClr val="3399FF"/>
    <a:srgbClr val="E1EBFF"/>
    <a:srgbClr val="CC0099"/>
    <a:srgbClr val="E048D5"/>
    <a:srgbClr val="ABC7FF"/>
    <a:srgbClr val="9999FF"/>
    <a:srgbClr val="DE6E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472" autoAdjust="0"/>
  </p:normalViewPr>
  <p:slideViewPr>
    <p:cSldViewPr>
      <p:cViewPr varScale="1">
        <p:scale>
          <a:sx n="110" d="100"/>
          <a:sy n="110" d="100"/>
        </p:scale>
        <p:origin x="-16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chartUserShapes" Target="../drawings/drawing1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rotX val="10"/>
      <c:rotY val="0"/>
      <c:perspective val="30"/>
    </c:view3D>
    <c:backWall>
      <c:spPr>
        <a:solidFill>
          <a:schemeClr val="accent1">
            <a:lumMod val="20000"/>
            <a:lumOff val="80000"/>
          </a:schemeClr>
        </a:solidFill>
      </c:spPr>
    </c:backWall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3.5273858460171214E-3"/>
                  <c:y val="-2.157064897080829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4B-4EE9-A345-D04F2F8D4E34}"/>
                </c:ext>
              </c:extLst>
            </c:dLbl>
            <c:dLbl>
              <c:idx val="1"/>
              <c:layout>
                <c:manualLayout>
                  <c:x val="-1.7636929230084933E-3"/>
                  <c:y val="-3.235597345621251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4B-4EE9-A345-D04F2F8D4E34}"/>
                </c:ext>
              </c:extLst>
            </c:dLbl>
            <c:dLbl>
              <c:idx val="2"/>
              <c:layout>
                <c:manualLayout>
                  <c:x val="0"/>
                  <c:y val="-3.235597345621251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4B-4EE9-A345-D04F2F8D4E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2022 года</c:v>
                </c:pt>
                <c:pt idx="1">
                  <c:v>план 2023 года</c:v>
                </c:pt>
                <c:pt idx="2">
                  <c:v>факт 2023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199.1</c:v>
                </c:pt>
                <c:pt idx="1">
                  <c:v>219.9</c:v>
                </c:pt>
                <c:pt idx="2">
                  <c:v>221.3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FB0-40FC-A526-90D2C9F67D40}"/>
            </c:ext>
          </c:extLst>
        </c:ser>
        <c:gapWidth val="75"/>
        <c:shape val="box"/>
        <c:axId val="95018368"/>
        <c:axId val="103576704"/>
        <c:axId val="79037312"/>
      </c:bar3DChart>
      <c:catAx>
        <c:axId val="9501836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</a:defRPr>
            </a:pPr>
            <a:endParaRPr lang="ru-RU"/>
          </a:p>
        </c:txPr>
        <c:crossAx val="103576704"/>
        <c:crosses val="autoZero"/>
        <c:auto val="1"/>
        <c:lblAlgn val="ctr"/>
        <c:lblOffset val="100"/>
      </c:catAx>
      <c:valAx>
        <c:axId val="103576704"/>
        <c:scaling>
          <c:orientation val="minMax"/>
          <c:max val="200"/>
          <c:min val="100"/>
        </c:scaling>
        <c:axPos val="l"/>
        <c:majorGridlines/>
        <c:numFmt formatCode="General" sourceLinked="1"/>
        <c:majorTickMark val="none"/>
        <c:tickLblPos val="none"/>
        <c:crossAx val="95018368"/>
        <c:crosses val="autoZero"/>
        <c:crossBetween val="between"/>
      </c:valAx>
      <c:serAx>
        <c:axId val="79037312"/>
        <c:scaling>
          <c:orientation val="minMax"/>
        </c:scaling>
        <c:delete val="1"/>
        <c:axPos val="b"/>
        <c:tickLblPos val="none"/>
        <c:crossAx val="103576704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0"/>
      <c:rotY val="0"/>
      <c:depthPercent val="100"/>
      <c:perspective val="5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7.4637985790508232E-2"/>
          <c:y val="0.12032568197919663"/>
          <c:w val="0.8648540382729667"/>
          <c:h val="0.7990257538929210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3399FF">
                    <a:shade val="30000"/>
                    <a:satMod val="115000"/>
                  </a:srgbClr>
                </a:gs>
                <a:gs pos="50000">
                  <a:srgbClr val="3399FF">
                    <a:shade val="67500"/>
                    <a:satMod val="115000"/>
                  </a:srgbClr>
                </a:gs>
                <a:gs pos="100000">
                  <a:srgbClr val="3399F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</c:spPr>
          <c:dLbls>
            <c:dLbl>
              <c:idx val="0"/>
              <c:layout>
                <c:manualLayout>
                  <c:x val="0.57987915951784175"/>
                  <c:y val="-0.33089290668081961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rgbClr val="C00000"/>
                        </a:solidFill>
                      </a:rPr>
                      <a:t>8590,1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66-427B-9A87-41504E959E4F}"/>
                </c:ext>
              </c:extLst>
            </c:dLbl>
            <c:dLbl>
              <c:idx val="1"/>
              <c:layout>
                <c:manualLayout>
                  <c:x val="-1.6036052804957061E-4"/>
                  <c:y val="-2.4017444367704002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rgbClr val="C00000"/>
                        </a:solidFill>
                      </a:rPr>
                      <a:t>5</a:t>
                    </a:r>
                    <a:r>
                      <a:rPr lang="en-US" dirty="0">
                        <a:solidFill>
                          <a:srgbClr val="C00000"/>
                        </a:solidFill>
                      </a:rPr>
                      <a:t>368,2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85-486D-88AF-63C5AC20766A}"/>
                </c:ext>
              </c:extLst>
            </c:dLbl>
            <c:dLbl>
              <c:idx val="2"/>
              <c:layout>
                <c:manualLayout>
                  <c:x val="-6.5745277141209908E-3"/>
                  <c:y val="-1.8968851687876691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8</a:t>
                    </a:r>
                    <a:r>
                      <a:rPr lang="en-US" sz="12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037,6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66-427B-9A87-41504E959E4F}"/>
                </c:ext>
              </c:extLst>
            </c:dLbl>
            <c:dLbl>
              <c:idx val="3"/>
              <c:layout>
                <c:manualLayout>
                  <c:x val="-0.57037192596295228"/>
                  <c:y val="0.31348393231449395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4559,9</a:t>
                    </a:r>
                  </a:p>
                  <a:p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F82-4856-9990-201BF1541AAB}"/>
                </c:ext>
              </c:extLst>
            </c:dLbl>
            <c:dLbl>
              <c:idx val="4"/>
              <c:layout>
                <c:manualLayout>
                  <c:x val="-0.10526278045609111"/>
                  <c:y val="0.11249719910210088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2</a:t>
                    </a:r>
                    <a:r>
                      <a:rPr lang="ru-RU" sz="12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224,2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366-427B-9A87-41504E959E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4559.9000000000005</c:v>
                </c:pt>
                <c:pt idx="1">
                  <c:v>5368</c:v>
                </c:pt>
                <c:pt idx="2">
                  <c:v>8037.6</c:v>
                </c:pt>
                <c:pt idx="3">
                  <c:v>8590.1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366-427B-9A87-41504E959E4F}"/>
            </c:ext>
          </c:extLst>
        </c:ser>
        <c:gapWidth val="75"/>
        <c:shape val="box"/>
        <c:axId val="134583424"/>
        <c:axId val="134584960"/>
        <c:axId val="0"/>
      </c:bar3DChart>
      <c:catAx>
        <c:axId val="13458342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134584960"/>
        <c:crosses val="autoZero"/>
        <c:auto val="1"/>
        <c:lblAlgn val="ctr"/>
        <c:lblOffset val="100"/>
      </c:catAx>
      <c:valAx>
        <c:axId val="134584960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134583424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6064020664370618"/>
          <c:y val="3.2220956930711399E-2"/>
          <c:w val="0.90860863492324961"/>
          <c:h val="0.914464130424127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3399FF"/>
            </a:solidFill>
            <a:ln>
              <a:solidFill>
                <a:schemeClr val="bg1"/>
              </a:solidFill>
            </a:ln>
          </c:spPr>
          <c:dPt>
            <c:idx val="0"/>
            <c:spPr>
              <a:solidFill>
                <a:srgbClr val="33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96-45DD-B910-0A3354262D5B}"/>
              </c:ext>
            </c:extLst>
          </c:dPt>
          <c:dLbls>
            <c:dLbl>
              <c:idx val="0"/>
              <c:layout>
                <c:manualLayout>
                  <c:x val="1.1434285079435625E-2"/>
                  <c:y val="-4.733931679548833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C00000"/>
                      </a:solidFill>
                      <a:latin typeface="Franklin Gothic Medium Cond" pitchFamily="34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696-45DD-B910-0A3354262D5B}"/>
                </c:ext>
              </c:extLst>
            </c:dLbl>
            <c:dLbl>
              <c:idx val="1"/>
              <c:layout>
                <c:manualLayout>
                  <c:x val="8.6475434353448406E-3"/>
                  <c:y val="-4.1538468514836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C00000"/>
                      </a:solidFill>
                      <a:latin typeface="Franklin Gothic Medium Cond" pitchFamily="34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96-45DD-B910-0A3354262D5B}"/>
                </c:ext>
              </c:extLst>
            </c:dLbl>
            <c:dLbl>
              <c:idx val="2"/>
              <c:layout>
                <c:manualLayout>
                  <c:x val="-3.7715894815106054E-3"/>
                  <c:y val="-2.5143748200313409E-2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rgbClr val="C00000"/>
                        </a:solidFill>
                        <a:latin typeface="Franklin Gothic Medium Cond" pitchFamily="34" charset="0"/>
                      </a:defRPr>
                    </a:pPr>
                    <a:r>
                      <a:rPr lang="en-US" sz="12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5054,9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7C-40A2-BCBC-4E13E4940447}"/>
                </c:ext>
              </c:extLst>
            </c:dLbl>
            <c:dLbl>
              <c:idx val="3"/>
              <c:layout>
                <c:manualLayout>
                  <c:x val="3.8435900284573951E-4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rgbClr val="C00000"/>
                        </a:solidFill>
                        <a:latin typeface="Franklin Gothic Medium Cond" pitchFamily="34" charset="0"/>
                      </a:defRPr>
                    </a:pPr>
                    <a:r>
                      <a:rPr lang="en-US" sz="12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5307,6</a:t>
                    </a:r>
                  </a:p>
                  <a:p>
                    <a:pPr>
                      <a:defRPr sz="1200" b="1">
                        <a:solidFill>
                          <a:srgbClr val="C00000"/>
                        </a:solidFill>
                        <a:latin typeface="Franklin Gothic Medium Cond" pitchFamily="34" charset="0"/>
                      </a:defRPr>
                    </a:pPr>
                    <a:endParaRPr lang="en-US" sz="1200" b="1" dirty="0">
                      <a:solidFill>
                        <a:srgbClr val="C00000"/>
                      </a:solidFill>
                      <a:latin typeface="Franklin Gothic Medium Cond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7B-46D6-A905-7357596223BB}"/>
                </c:ext>
              </c:extLst>
            </c:dLbl>
            <c:dLbl>
              <c:idx val="4"/>
              <c:layout>
                <c:manualLayout>
                  <c:x val="-9.1695794484373525E-2"/>
                  <c:y val="-2.6039170250925271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>
                        <a:solidFill>
                          <a:srgbClr val="003399"/>
                        </a:solidFill>
                        <a:latin typeface="Franklin Gothic Medium Cond" pitchFamily="34" charset="0"/>
                      </a:rPr>
                      <a:t>3216,5</a:t>
                    </a:r>
                    <a:endParaRPr lang="en-US" dirty="0"/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696-45DD-B910-0A3354262D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003399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 (оценка)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3676.4</c:v>
                </c:pt>
                <c:pt idx="1">
                  <c:v>4383.8</c:v>
                </c:pt>
                <c:pt idx="2">
                  <c:v>5054.9000000000005</c:v>
                </c:pt>
                <c:pt idx="3">
                  <c:v>5307.6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696-45DD-B910-0A3354262D5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 (оценка)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97B-46D6-A905-7357596223BB}"/>
            </c:ext>
          </c:extLst>
        </c:ser>
        <c:gapWidth val="75"/>
        <c:shape val="box"/>
        <c:axId val="147569664"/>
        <c:axId val="149299968"/>
        <c:axId val="0"/>
      </c:bar3DChart>
      <c:catAx>
        <c:axId val="14756966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0099"/>
                </a:solidFill>
              </a:defRPr>
            </a:pPr>
            <a:endParaRPr lang="ru-RU"/>
          </a:p>
        </c:txPr>
        <c:crossAx val="149299968"/>
        <c:crosses val="autoZero"/>
        <c:auto val="1"/>
        <c:lblAlgn val="ctr"/>
        <c:lblOffset val="100"/>
      </c:catAx>
      <c:valAx>
        <c:axId val="149299968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b="1">
                <a:solidFill>
                  <a:srgbClr val="000099"/>
                </a:solidFill>
              </a:defRPr>
            </a:pPr>
            <a:endParaRPr lang="ru-RU"/>
          </a:p>
        </c:txPr>
        <c:crossAx val="147569664"/>
        <c:crosses val="autoZero"/>
        <c:crossBetween val="between"/>
        <c:majorUnit val="500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385260180205"/>
          <c:y val="4.2171389558866221E-2"/>
          <c:w val="0.90860863492324961"/>
          <c:h val="0.79670763138945999"/>
        </c:manualLayout>
      </c:layout>
      <c:bar3DChart>
        <c:barDir val="col"/>
        <c:grouping val="clustered"/>
        <c:gapWidth val="75"/>
        <c:shape val="box"/>
        <c:axId val="149339136"/>
        <c:axId val="149345024"/>
        <c:axId val="0"/>
      </c:bar3DChart>
      <c:catAx>
        <c:axId val="14933913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149345024"/>
        <c:crosses val="autoZero"/>
        <c:auto val="1"/>
        <c:lblAlgn val="ctr"/>
        <c:lblOffset val="100"/>
      </c:catAx>
      <c:valAx>
        <c:axId val="149345024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1493391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3108471853956447"/>
          <c:y val="6.4221038504871097E-2"/>
          <c:w val="0.90860863492324961"/>
          <c:h val="0.7967076313894594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315.2</c:v>
                </c:pt>
                <c:pt idx="1">
                  <c:v>296.2</c:v>
                </c:pt>
                <c:pt idx="2">
                  <c:v>345.7</c:v>
                </c:pt>
                <c:pt idx="3">
                  <c:v>362.2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gapWidth val="75"/>
        <c:shape val="box"/>
        <c:axId val="150574208"/>
        <c:axId val="150575744"/>
        <c:axId val="0"/>
      </c:bar3DChart>
      <c:catAx>
        <c:axId val="15057420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575744"/>
        <c:crosses val="autoZero"/>
        <c:auto val="1"/>
        <c:lblAlgn val="ctr"/>
        <c:lblOffset val="100"/>
      </c:catAx>
      <c:valAx>
        <c:axId val="150575744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574208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3108471853956447"/>
          <c:y val="6.4221038504871097E-2"/>
          <c:w val="0.90860863492324961"/>
          <c:h val="0.796707631389459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2"/>
            </a:solidFill>
          </c:spPr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59.5</c:v>
                </c:pt>
                <c:pt idx="1">
                  <c:v>70.400000000000006</c:v>
                </c:pt>
                <c:pt idx="2">
                  <c:v>81.599999999999994</c:v>
                </c:pt>
                <c:pt idx="3">
                  <c:v>85.8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gapWidth val="75"/>
        <c:shape val="box"/>
        <c:axId val="149276928"/>
        <c:axId val="150593536"/>
        <c:axId val="0"/>
      </c:bar3DChart>
      <c:catAx>
        <c:axId val="14927692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593536"/>
        <c:crosses val="autoZero"/>
        <c:auto val="1"/>
        <c:lblAlgn val="ctr"/>
        <c:lblOffset val="100"/>
      </c:catAx>
      <c:valAx>
        <c:axId val="150593536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49276928"/>
        <c:crosses val="autoZero"/>
        <c:crossBetween val="between"/>
        <c:majorUnit val="20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415791553463757"/>
          <c:y val="3.3410333862275272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30-45C9-97E4-DFAAF4BC1B74}"/>
            </c:ext>
          </c:extLst>
        </c:ser>
        <c:gapWidth val="75"/>
        <c:shape val="box"/>
        <c:axId val="147601664"/>
        <c:axId val="147607552"/>
        <c:axId val="0"/>
      </c:bar3DChart>
      <c:catAx>
        <c:axId val="14760166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47607552"/>
        <c:crosses val="autoZero"/>
        <c:lblAlgn val="ctr"/>
        <c:lblOffset val="100"/>
      </c:catAx>
      <c:valAx>
        <c:axId val="14760755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476016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Y val="0"/>
      <c:depthPercent val="100"/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 </c:v>
                </c:pt>
              </c:strCache>
            </c:strRef>
          </c:tx>
          <c:spPr>
            <a:solidFill>
              <a:srgbClr val="0066FF"/>
            </a:solidFill>
            <a:ln>
              <a:solidFill>
                <a:srgbClr val="003399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571.20000000000005</c:v>
                </c:pt>
                <c:pt idx="1">
                  <c:v>494.4</c:v>
                </c:pt>
                <c:pt idx="2">
                  <c:v>678</c:v>
                </c:pt>
                <c:pt idx="3">
                  <c:v>1516.4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82-4C79-AF30-4DA0796B58F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99CCFF"/>
            </a:solidFill>
            <a:ln>
              <a:solidFill>
                <a:srgbClr val="003399"/>
              </a:solidFill>
            </a:ln>
          </c:spPr>
          <c:dLbls>
            <c:dLbl>
              <c:idx val="0"/>
              <c:layout>
                <c:manualLayout>
                  <c:x val="0.14318938520719948"/>
                  <c:y val="-0.2363874834459577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1026,3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82-4C79-AF30-4DA0796B58FD}"/>
                </c:ext>
              </c:extLst>
            </c:dLbl>
            <c:dLbl>
              <c:idx val="1"/>
              <c:layout>
                <c:manualLayout>
                  <c:x val="-0.13322550387919871"/>
                  <c:y val="-9.8896796655434355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777,1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82-4C79-AF30-4DA0796B58FD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82-4C79-AF30-4DA0796B58FD}"/>
                </c:ext>
              </c:extLst>
            </c:dLbl>
            <c:dLbl>
              <c:idx val="3"/>
              <c:layout>
                <c:manualLayout>
                  <c:x val="1.7879957782461882E-4"/>
                  <c:y val="-8.8628795944334662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1801,7</a:t>
                    </a:r>
                  </a:p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endParaRPr lang="en-US" sz="1400" b="1" dirty="0">
                      <a:solidFill>
                        <a:srgbClr val="C00000"/>
                      </a:solidFill>
                    </a:endParaRPr>
                  </a:p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782-4C79-AF30-4DA0796B58FD}"/>
                </c:ext>
              </c:extLst>
            </c:dLbl>
            <c:dLbl>
              <c:idx val="4"/>
              <c:layout>
                <c:manualLayout>
                  <c:x val="9.9167694132474768E-3"/>
                  <c:y val="-0.36556146980705179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solidFill>
                          <a:srgbClr val="002060"/>
                        </a:solidFill>
                      </a:rPr>
                      <a:t>356,7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82-4C79-AF30-4DA0796B58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205.9</c:v>
                </c:pt>
                <c:pt idx="1">
                  <c:v>531.20000000000005</c:v>
                </c:pt>
                <c:pt idx="2">
                  <c:v>202.3</c:v>
                </c:pt>
                <c:pt idx="3">
                  <c:v>285.3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782-4C79-AF30-4DA0796B58FD}"/>
            </c:ext>
          </c:extLst>
        </c:ser>
        <c:gapWidth val="75"/>
        <c:shape val="box"/>
        <c:axId val="147669376"/>
        <c:axId val="147670912"/>
        <c:axId val="0"/>
      </c:bar3DChart>
      <c:catAx>
        <c:axId val="1476693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47670912"/>
        <c:crosses val="autoZero"/>
        <c:lblAlgn val="ctr"/>
        <c:lblOffset val="100"/>
      </c:catAx>
      <c:valAx>
        <c:axId val="14767091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47669376"/>
        <c:crosses val="autoZero"/>
        <c:crossBetween val="between"/>
      </c:valAx>
      <c:spPr>
        <a:noFill/>
        <a:ln w="25353">
          <a:noFill/>
        </a:ln>
      </c:spPr>
    </c:plotArea>
    <c:legend>
      <c:legendPos val="r"/>
      <c:layout>
        <c:manualLayout>
          <c:xMode val="edge"/>
          <c:yMode val="edge"/>
          <c:x val="0.71276281802022001"/>
          <c:y val="0.60066053266809705"/>
          <c:w val="0.24709020690743988"/>
          <c:h val="0.25126132206527779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X val="0"/>
      <c:rotY val="0"/>
      <c:depthPercent val="100"/>
      <c:perspective val="3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8.1535907337188046E-2"/>
          <c:y val="0.23686412777890861"/>
          <c:w val="0.66523635992980279"/>
          <c:h val="0.4434044983357707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Строительство малоэтажных многоквартирных домов</c:v>
                </c:pt>
              </c:strCache>
            </c:strRef>
          </c:tx>
          <c:spPr>
            <a:gradFill>
              <a:gsLst>
                <a:gs pos="55000">
                  <a:srgbClr val="A3C2E1"/>
                </a:gs>
                <a:gs pos="14000">
                  <a:srgbClr val="0070C0"/>
                </a:gs>
                <a:gs pos="75000">
                  <a:srgbClr val="D3E2F1"/>
                </a:gs>
                <a:gs pos="86000">
                  <a:srgbClr val="D3E2F1"/>
                </a:gs>
                <a:gs pos="100000">
                  <a:schemeClr val="bg1"/>
                </a:gs>
              </a:gsLst>
              <a:lin ang="5400000" scaled="1"/>
            </a:gradFill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-3.1757224107715801E-3"/>
                  <c:y val="1.14659637344646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6F-48F0-B242-C33540211B97}"/>
                </c:ext>
              </c:extLst>
            </c:dLbl>
            <c:dLbl>
              <c:idx val="1"/>
              <c:layout>
                <c:manualLayout>
                  <c:x val="-1.6570910110516823E-2"/>
                  <c:y val="-1.68619516223517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6F-48F0-B242-C33540211B97}"/>
                </c:ext>
              </c:extLst>
            </c:dLbl>
            <c:dLbl>
              <c:idx val="2"/>
              <c:layout>
                <c:manualLayout>
                  <c:x val="-9.5360815090458247E-3"/>
                  <c:y val="-9.19123855437498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6F-48F0-B242-C33540211B97}"/>
                </c:ext>
              </c:extLst>
            </c:dLbl>
            <c:dLbl>
              <c:idx val="3"/>
              <c:layout>
                <c:manualLayout>
                  <c:x val="-1.9501966712693303E-2"/>
                  <c:y val="-4.1952110521691023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6F-48F0-B242-C33540211B97}"/>
                </c:ext>
              </c:extLst>
            </c:dLbl>
            <c:dLbl>
              <c:idx val="4"/>
              <c:layout>
                <c:manualLayout>
                  <c:x val="-1.9576693859412461E-2"/>
                  <c:y val="-3.12690691411462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46F-48F0-B242-C33540211B97}"/>
                </c:ext>
              </c:extLst>
            </c:dLbl>
            <c:dLbl>
              <c:idx val="5"/>
              <c:layout>
                <c:manualLayout>
                  <c:x val="8.3333342446778747E-3"/>
                  <c:y val="2.131628209799882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6F-48F0-B242-C33540211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1680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46F-48F0-B242-C33540211B9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Индивидуальное жилищное строительство</c:v>
                </c:pt>
              </c:strCache>
            </c:strRef>
          </c:tx>
          <c:spPr>
            <a:gradFill>
              <a:gsLst>
                <a:gs pos="53000">
                  <a:srgbClr val="FFB3D9"/>
                </a:gs>
                <a:gs pos="14000">
                  <a:srgbClr val="E86E71"/>
                </a:gs>
                <a:gs pos="76000">
                  <a:srgbClr val="FFE1FF"/>
                </a:gs>
                <a:gs pos="3279">
                  <a:srgbClr val="E86E71"/>
                </a:gs>
                <a:gs pos="26000">
                  <a:srgbClr val="E86E71"/>
                </a:gs>
                <a:gs pos="86000">
                  <a:srgbClr val="FFE3FF"/>
                </a:gs>
                <a:gs pos="100000">
                  <a:schemeClr val="bg1"/>
                </a:gs>
              </a:gsLst>
              <a:lin ang="5400000" scaled="1"/>
            </a:gradFill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8.6244897520347547E-3"/>
                  <c:y val="-8.620323939166160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6F-48F0-B242-C33540211B97}"/>
                </c:ext>
              </c:extLst>
            </c:dLbl>
            <c:dLbl>
              <c:idx val="1"/>
              <c:layout>
                <c:manualLayout>
                  <c:x val="1.5210227537442077E-2"/>
                  <c:y val="-8.79660615546212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46F-48F0-B242-C33540211B97}"/>
                </c:ext>
              </c:extLst>
            </c:dLbl>
            <c:dLbl>
              <c:idx val="2"/>
              <c:layout>
                <c:manualLayout>
                  <c:x val="5.1640020881789719E-3"/>
                  <c:y val="-2.722901242830886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46F-48F0-B242-C33540211B97}"/>
                </c:ext>
              </c:extLst>
            </c:dLbl>
            <c:dLbl>
              <c:idx val="3"/>
              <c:layout>
                <c:manualLayout>
                  <c:x val="-4.0810877644419504E-3"/>
                  <c:y val="-1.17367711111341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46F-48F0-B242-C33540211B97}"/>
                </c:ext>
              </c:extLst>
            </c:dLbl>
            <c:dLbl>
              <c:idx val="4"/>
              <c:layout>
                <c:manualLayout>
                  <c:x val="1.5423054845757983E-2"/>
                  <c:y val="-4.40486990269145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46F-48F0-B242-C33540211B97}"/>
                </c:ext>
              </c:extLst>
            </c:dLbl>
            <c:dLbl>
              <c:idx val="5"/>
              <c:layout>
                <c:manualLayout>
                  <c:x val="2.7414952815365538E-2"/>
                  <c:y val="-2.808209619778137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46F-48F0-B242-C33540211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 sz="1400" b="1" baseline="0">
                    <a:solidFill>
                      <a:srgbClr val="00206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3128</c:v>
                </c:pt>
                <c:pt idx="1">
                  <c:v>2288</c:v>
                </c:pt>
                <c:pt idx="2">
                  <c:v>4339</c:v>
                </c:pt>
                <c:pt idx="3">
                  <c:v>4088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46F-48F0-B242-C33540211B97}"/>
            </c:ext>
          </c:extLst>
        </c:ser>
        <c:shape val="box"/>
        <c:axId val="147915520"/>
        <c:axId val="147917056"/>
        <c:axId val="0"/>
      </c:bar3DChart>
      <c:catAx>
        <c:axId val="1479155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0" baseline="0">
                <a:solidFill>
                  <a:srgbClr val="002060"/>
                </a:solidFill>
              </a:defRPr>
            </a:pPr>
            <a:endParaRPr lang="ru-RU"/>
          </a:p>
        </c:txPr>
        <c:crossAx val="147917056"/>
        <c:crosses val="autoZero"/>
        <c:auto val="1"/>
        <c:lblAlgn val="ctr"/>
        <c:lblOffset val="100"/>
      </c:catAx>
      <c:valAx>
        <c:axId val="14791705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47915520"/>
        <c:crosses val="autoZero"/>
        <c:crossBetween val="between"/>
      </c:valAx>
      <c:spPr>
        <a:noFill/>
        <a:ln w="25398">
          <a:noFill/>
        </a:ln>
      </c:spPr>
    </c:plotArea>
    <c:legend>
      <c:legendPos val="b"/>
      <c:layout>
        <c:manualLayout>
          <c:xMode val="edge"/>
          <c:yMode val="edge"/>
          <c:x val="8.0919202790697045E-2"/>
          <c:y val="0.82669532303004112"/>
          <c:w val="0.8065697379865957"/>
          <c:h val="0.1184686393132421"/>
        </c:manualLayout>
      </c:layout>
      <c:txPr>
        <a:bodyPr/>
        <a:lstStyle/>
        <a:p>
          <a:pPr>
            <a:defRPr sz="1200" b="1" i="0" baseline="0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view3D>
      <c:rotX val="60"/>
      <c:perspective val="30"/>
    </c:view3D>
    <c:plotArea>
      <c:layout>
        <c:manualLayout>
          <c:layoutTarget val="inner"/>
          <c:xMode val="edge"/>
          <c:yMode val="edge"/>
          <c:x val="0.13105611711397697"/>
          <c:y val="0.12882787750791969"/>
          <c:w val="0.29526883904238382"/>
          <c:h val="0.444165994562189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48-496D-91F7-9EF90053D15B}"/>
              </c:ext>
            </c:extLst>
          </c:dPt>
          <c:dPt>
            <c:idx val="1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48-496D-91F7-9EF90053D15B}"/>
              </c:ext>
            </c:extLst>
          </c:dPt>
          <c:dPt>
            <c:idx val="2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48-496D-91F7-9EF90053D15B}"/>
              </c:ext>
            </c:extLst>
          </c:dPt>
          <c:dPt>
            <c:idx val="3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C48-496D-91F7-9EF90053D15B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C48-496D-91F7-9EF90053D15B}"/>
                </c:ext>
              </c:extLst>
            </c:dLbl>
            <c:dLbl>
              <c:idx val="1"/>
              <c:layout>
                <c:manualLayout>
                  <c:x val="-2.7784379862938836E-2"/>
                  <c:y val="-6.3546716111383683E-2"/>
                </c:manualLayout>
              </c:layout>
              <c:tx>
                <c:rich>
                  <a:bodyPr/>
                  <a:lstStyle/>
                  <a:p>
                    <a:endParaRPr lang="en-US" dirty="0"/>
                  </a:p>
                  <a:p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C48-496D-91F7-9EF90053D15B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C48-496D-91F7-9EF90053D15B}"/>
                </c:ext>
              </c:extLst>
            </c:dLbl>
            <c:dLbl>
              <c:idx val="3"/>
              <c:layout>
                <c:manualLayout>
                  <c:x val="0.20828261925607156"/>
                  <c:y val="0.3921329685953988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13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C48-496D-91F7-9EF90053D15B}"/>
                </c:ext>
              </c:extLst>
            </c:dLbl>
            <c:dLbl>
              <c:idx val="4"/>
              <c:layout>
                <c:manualLayout>
                  <c:x val="-0.11259189324931458"/>
                  <c:y val="0.40697952090729989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solidFill>
                          <a:srgbClr val="002060"/>
                        </a:solidFill>
                      </a:rPr>
                      <a:t>4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C48-496D-91F7-9EF90053D15B}"/>
                </c:ext>
              </c:extLst>
            </c:dLbl>
            <c:dLbl>
              <c:idx val="5"/>
              <c:layout>
                <c:manualLayout>
                  <c:x val="6.9442945633887088E-2"/>
                  <c:y val="5.1517847491872387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BD1-4C17-8158-A389C73B3DB8}"/>
                </c:ext>
              </c:extLst>
            </c:dLbl>
            <c:dLbl>
              <c:idx val="6"/>
              <c:layout>
                <c:manualLayout>
                  <c:x val="6.0303598334628377E-3"/>
                  <c:y val="1.604187280180275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BD1-4C17-8158-A389C73B3DB8}"/>
                </c:ext>
              </c:extLst>
            </c:dLbl>
            <c:spPr>
              <a:noFill/>
            </c:spPr>
            <c:txPr>
              <a:bodyPr/>
              <a:lstStyle/>
              <a:p>
                <a:pPr>
                  <a:defRPr sz="20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Лица из числа детей-сирот</c:v>
                </c:pt>
                <c:pt idx="1">
                  <c:v>Граждане из аварийного жилищного фонда</c:v>
                </c:pt>
                <c:pt idx="2">
                  <c:v>Многодетные семьи</c:v>
                </c:pt>
                <c:pt idx="3">
                  <c:v>Молодые семьи  </c:v>
                </c:pt>
                <c:pt idx="4">
                  <c:v>Граждане из очередности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</c:v>
                </c:pt>
                <c:pt idx="1">
                  <c:v>4</c:v>
                </c:pt>
                <c:pt idx="2">
                  <c:v>5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C48-496D-91F7-9EF90053D15B}"/>
            </c:ext>
          </c:extLst>
        </c:ser>
      </c:pie3DChart>
    </c:plotArea>
    <c:legend>
      <c:legendPos val="r"/>
      <c:layout>
        <c:manualLayout>
          <c:xMode val="edge"/>
          <c:yMode val="edge"/>
          <c:x val="0.13790994145948063"/>
          <c:y val="0.5734799491140693"/>
          <c:w val="0.27652017356317737"/>
          <c:h val="0.38850526735901009"/>
        </c:manualLayout>
      </c:layout>
      <c:spPr>
        <a:ln w="0"/>
      </c:spPr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5"/>
  <c:chart>
    <c:autoTitleDeleted val="1"/>
    <c:view3D>
      <c:rotX val="60"/>
      <c:perspective val="30"/>
    </c:view3D>
    <c:plotArea>
      <c:layout>
        <c:manualLayout>
          <c:layoutTarget val="inner"/>
          <c:xMode val="edge"/>
          <c:yMode val="edge"/>
          <c:x val="3.9800866143078151E-2"/>
          <c:y val="0.14668326016822494"/>
          <c:w val="0.84426957095470123"/>
          <c:h val="0.457183344563152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9F-4DD7-942D-AD0E17C53E1E}"/>
              </c:ext>
            </c:extLst>
          </c:dPt>
          <c:dPt>
            <c:idx val="1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9F-4DD7-942D-AD0E17C53E1E}"/>
              </c:ext>
            </c:extLst>
          </c:dPt>
          <c:dPt>
            <c:idx val="2"/>
            <c:spPr>
              <a:solidFill>
                <a:srgbClr val="FFFF00"/>
              </a:solidFill>
              <a:ln w="0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9F-4DD7-942D-AD0E17C53E1E}"/>
              </c:ext>
            </c:extLst>
          </c:dPt>
          <c:dPt>
            <c:idx val="3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19F-4DD7-942D-AD0E17C53E1E}"/>
              </c:ext>
            </c:extLst>
          </c:dPt>
          <c:dLbls>
            <c:dLbl>
              <c:idx val="0"/>
              <c:layout>
                <c:manualLayout>
                  <c:x val="5.277725551861759E-3"/>
                  <c:y val="6.984483978174381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9F-4DD7-942D-AD0E17C53E1E}"/>
                </c:ext>
              </c:extLst>
            </c:dLbl>
            <c:dLbl>
              <c:idx val="1"/>
              <c:layout>
                <c:manualLayout>
                  <c:x val="-2.1173384363188667E-2"/>
                  <c:y val="8.6186534138376128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9F-4DD7-942D-AD0E17C53E1E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9F-4DD7-942D-AD0E17C53E1E}"/>
                </c:ext>
              </c:extLst>
            </c:dLbl>
            <c:dLbl>
              <c:idx val="3"/>
              <c:layout>
                <c:manualLayout>
                  <c:x val="-7.5985146949484259E-2"/>
                  <c:y val="3.647590413410331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9F-4DD7-942D-AD0E17C53E1E}"/>
                </c:ext>
              </c:extLst>
            </c:dLbl>
            <c:dLbl>
              <c:idx val="4"/>
              <c:layout>
                <c:manualLayout>
                  <c:x val="5.7380245732333995E-3"/>
                  <c:y val="-1.035995977633223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19F-4DD7-942D-AD0E17C53E1E}"/>
                </c:ext>
              </c:extLst>
            </c:dLbl>
            <c:dLbl>
              <c:idx val="5"/>
              <c:layout>
                <c:manualLayout>
                  <c:x val="3.1536178519847052E-2"/>
                  <c:y val="5.778127904298988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19F-4DD7-942D-AD0E17C53E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Молодые семьи  </c:v>
                </c:pt>
                <c:pt idx="1">
                  <c:v>Лица из числа детей-сирот</c:v>
                </c:pt>
                <c:pt idx="2">
                  <c:v>Граждане, состоящие на учете в качестве нуждающихся в жилых помещениях</c:v>
                </c:pt>
                <c:pt idx="3">
                  <c:v>Граждане из аварийного фонда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9</c:v>
                </c:pt>
                <c:pt idx="2">
                  <c:v>70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A19F-4DD7-942D-AD0E17C53E1E}"/>
            </c:ext>
          </c:extLst>
        </c:ser>
      </c:pie3DChart>
    </c:plotArea>
    <c:legend>
      <c:legendPos val="r"/>
      <c:layout>
        <c:manualLayout>
          <c:xMode val="edge"/>
          <c:yMode val="edge"/>
          <c:x val="3.6649272529810345E-2"/>
          <c:y val="0.59704239089690325"/>
          <c:w val="0.96335072747019601"/>
          <c:h val="0.39252718234916412"/>
        </c:manualLayout>
      </c:layout>
      <c:spPr>
        <a:ln w="0"/>
      </c:spPr>
      <c:txPr>
        <a:bodyPr/>
        <a:lstStyle/>
        <a:p>
          <a:pPr>
            <a:defRPr sz="1200" b="1">
              <a:solidFill>
                <a:schemeClr val="accent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2022</c:v>
                </c:pt>
              </c:strCache>
            </c:strRef>
          </c:tx>
          <c:spPr>
            <a:solidFill>
              <a:srgbClr val="0000FF"/>
            </a:solidFill>
          </c:spPr>
          <c:dLbls>
            <c:dLbl>
              <c:idx val="0"/>
              <c:layout>
                <c:manualLayout>
                  <c:x val="-4.4794077253827794E-3"/>
                  <c:y val="-4.2963976224863991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EBF-4257-9F3D-2DC76767A9AB}"/>
                </c:ext>
              </c:extLst>
            </c:dLbl>
            <c:dLbl>
              <c:idx val="1"/>
              <c:layout>
                <c:manualLayout>
                  <c:x val="-1.3133883469212666E-2"/>
                  <c:y val="1.102308076880348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EBF-4257-9F3D-2DC76767A9AB}"/>
                </c:ext>
              </c:extLst>
            </c:dLbl>
            <c:dLbl>
              <c:idx val="2"/>
              <c:layout>
                <c:manualLayout>
                  <c:x val="-7.5050762681215088E-3"/>
                  <c:y val="5.511540384401748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EBF-4257-9F3D-2DC76767A9AB}"/>
                </c:ext>
              </c:extLst>
            </c:dLbl>
            <c:dLbl>
              <c:idx val="3"/>
              <c:layout>
                <c:manualLayout>
                  <c:x val="-9.0939954662247243E-3"/>
                  <c:y val="1.331362487501388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</a:t>
                    </a:r>
                    <a:r>
                      <a:rPr lang="ru-RU" dirty="0"/>
                      <a:t>,0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EBF-4257-9F3D-2DC76767A9AB}"/>
                </c:ext>
              </c:extLst>
            </c:dLbl>
            <c:dLbl>
              <c:idx val="4"/>
              <c:layout>
                <c:manualLayout>
                  <c:x val="1.588912543250964E-3"/>
                  <c:y val="4.581020579242998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EBF-4257-9F3D-2DC76767A9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Платежи при использовании природными ресурсами</c:v>
                </c:pt>
                <c:pt idx="2">
                  <c:v>Доходы от платных услуг</c:v>
                </c:pt>
                <c:pt idx="3">
                  <c:v>Доходы от продажи матер. и немат. активов</c:v>
                </c:pt>
                <c:pt idx="4">
                  <c:v>Штрафы</c:v>
                </c:pt>
                <c:pt idx="5">
                  <c:v>Инициативные платежи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13.9</c:v>
                </c:pt>
                <c:pt idx="1">
                  <c:v>0.5</c:v>
                </c:pt>
                <c:pt idx="2">
                  <c:v>0.30000000000000032</c:v>
                </c:pt>
                <c:pt idx="3" formatCode="0.0">
                  <c:v>3</c:v>
                </c:pt>
                <c:pt idx="4">
                  <c:v>2.6</c:v>
                </c:pt>
                <c:pt idx="5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EBF-4257-9F3D-2DC76767A9A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2023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4.7667376297528524E-3"/>
                  <c:y val="-2.290510289621525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EBF-4257-9F3D-2DC76767A9AB}"/>
                </c:ext>
              </c:extLst>
            </c:dLbl>
            <c:dLbl>
              <c:idx val="3"/>
              <c:layout>
                <c:manualLayout>
                  <c:x val="9.0939954662248024E-3"/>
                  <c:y val="1.9254805021664281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0,9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EBF-4257-9F3D-2DC76767A9AB}"/>
                </c:ext>
              </c:extLst>
            </c:dLbl>
            <c:dLbl>
              <c:idx val="4"/>
              <c:layout>
                <c:manualLayout>
                  <c:x val="3.7525381340607544E-3"/>
                  <c:y val="1.102308076880348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EBF-4257-9F3D-2DC76767A9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Платежи при использовании природными ресурсами</c:v>
                </c:pt>
                <c:pt idx="2">
                  <c:v>Доходы от платных услуг</c:v>
                </c:pt>
                <c:pt idx="3">
                  <c:v>Доходы от продажи матер. и немат. активов</c:v>
                </c:pt>
                <c:pt idx="4">
                  <c:v>Штрафы</c:v>
                </c:pt>
                <c:pt idx="5">
                  <c:v>Инициативные платежи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12.4</c:v>
                </c:pt>
                <c:pt idx="1">
                  <c:v>0.70000000000000062</c:v>
                </c:pt>
                <c:pt idx="2">
                  <c:v>0.1</c:v>
                </c:pt>
                <c:pt idx="3">
                  <c:v>0.9</c:v>
                </c:pt>
                <c:pt idx="4">
                  <c:v>1.7</c:v>
                </c:pt>
                <c:pt idx="5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EBF-4257-9F3D-2DC76767A9AB}"/>
            </c:ext>
          </c:extLst>
        </c:ser>
        <c:axId val="107054592"/>
        <c:axId val="107056128"/>
      </c:barChart>
      <c:catAx>
        <c:axId val="10705459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 b="1">
                <a:solidFill>
                  <a:srgbClr val="002060"/>
                </a:solidFill>
              </a:defRPr>
            </a:pPr>
            <a:endParaRPr lang="ru-RU"/>
          </a:p>
        </c:txPr>
        <c:crossAx val="107056128"/>
        <c:crosses val="autoZero"/>
        <c:auto val="1"/>
        <c:lblAlgn val="ctr"/>
        <c:lblOffset val="100"/>
      </c:catAx>
      <c:valAx>
        <c:axId val="10705612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10705459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2294335020976505"/>
          <c:y val="4.6929426142193378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 (план)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F7-4809-B490-E2A166C9B9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0.25866658554693217"/>
                  <c:y val="-0.30295331768692368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1898,8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29-46DD-AD6A-D22C680584A0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F7-4809-B490-E2A166C9B934}"/>
                </c:ext>
              </c:extLst>
            </c:dLbl>
            <c:dLbl>
              <c:idx val="2"/>
              <c:layout>
                <c:manualLayout>
                  <c:x val="-0.10442005561992225"/>
                  <c:y val="-0.32110798452949701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1871,1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29-46DD-AD6A-D22C680584A0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29-46DD-AD6A-D22C680584A0}"/>
                </c:ext>
              </c:extLst>
            </c:dLbl>
            <c:dLbl>
              <c:idx val="4"/>
              <c:layout>
                <c:manualLayout>
                  <c:x val="-0.11931941424497799"/>
                  <c:y val="-0.27793309423952894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1148,7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29-46DD-AD6A-D22C680584A0}"/>
                </c:ext>
              </c:extLst>
            </c:dLbl>
            <c:dLbl>
              <c:idx val="5"/>
              <c:layout>
                <c:manualLayout>
                  <c:x val="2.2046161537606992E-2"/>
                  <c:y val="-0.409309867037843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35-41A8-BDF9-C9328E68AD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 (план)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1748.3</c:v>
                </c:pt>
                <c:pt idx="1">
                  <c:v>1871.1</c:v>
                </c:pt>
                <c:pt idx="2">
                  <c:v>1898.8</c:v>
                </c:pt>
                <c:pt idx="3">
                  <c:v>1148.7</c:v>
                </c:pt>
                <c:pt idx="4">
                  <c:v>1299.2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3F7-4809-B490-E2A166C9B934}"/>
            </c:ext>
          </c:extLst>
        </c:ser>
        <c:gapWidth val="75"/>
        <c:shape val="box"/>
        <c:axId val="148486016"/>
        <c:axId val="148487552"/>
        <c:axId val="0"/>
      </c:bar3DChart>
      <c:catAx>
        <c:axId val="1484860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48487552"/>
        <c:crosses val="autoZero"/>
        <c:lblAlgn val="ctr"/>
        <c:lblOffset val="100"/>
      </c:catAx>
      <c:valAx>
        <c:axId val="1484875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48486016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2294335020976505"/>
          <c:y val="4.6929426142193392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 (план)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F7-4809-B490-E2A166C9B9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0.2558670729707283"/>
                  <c:y val="-0.42420720614376178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762,2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29-46DD-AD6A-D22C680584A0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F7-4809-B490-E2A166C9B934}"/>
                </c:ext>
              </c:extLst>
            </c:dLbl>
            <c:dLbl>
              <c:idx val="2"/>
              <c:layout>
                <c:manualLayout>
                  <c:x val="-0.12121713107714659"/>
                  <c:y val="-0.29355028260748828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681,3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29-46DD-AD6A-D22C680584A0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29-46DD-AD6A-D22C680584A0}"/>
                </c:ext>
              </c:extLst>
            </c:dLbl>
            <c:dLbl>
              <c:idx val="4"/>
              <c:layout>
                <c:manualLayout>
                  <c:x val="-0.11092087651636591"/>
                  <c:y val="-0.24486385193311855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418,5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29-46DD-AD6A-D22C680584A0}"/>
                </c:ext>
              </c:extLst>
            </c:dLbl>
            <c:dLbl>
              <c:idx val="5"/>
              <c:layout>
                <c:manualLayout>
                  <c:x val="2.2046161537606992E-2"/>
                  <c:y val="-0.409309867037843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35-41A8-BDF9-C9328E68AD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 (план)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413.1</c:v>
                </c:pt>
                <c:pt idx="1">
                  <c:v>681.3</c:v>
                </c:pt>
                <c:pt idx="2">
                  <c:v>762.2</c:v>
                </c:pt>
                <c:pt idx="3">
                  <c:v>418.5</c:v>
                </c:pt>
                <c:pt idx="4">
                  <c:v>511.3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3F7-4809-B490-E2A166C9B934}"/>
            </c:ext>
          </c:extLst>
        </c:ser>
        <c:gapWidth val="75"/>
        <c:shape val="box"/>
        <c:axId val="150137856"/>
        <c:axId val="150139648"/>
        <c:axId val="0"/>
      </c:bar3DChart>
      <c:catAx>
        <c:axId val="1501378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139648"/>
        <c:crosses val="autoZero"/>
        <c:lblAlgn val="ctr"/>
        <c:lblOffset val="100"/>
      </c:catAx>
      <c:valAx>
        <c:axId val="15013964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137856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Ремонт автомобильных дорог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dLbls>
            <c:dLbl>
              <c:idx val="0"/>
              <c:layout>
                <c:manualLayout>
                  <c:x val="8.1333555530867033E-3"/>
                  <c:y val="-6.172925230529938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4C4-4AAE-B7D5-4CCFB38E93B4}"/>
                </c:ext>
              </c:extLst>
            </c:dLbl>
            <c:dLbl>
              <c:idx val="1"/>
              <c:layout>
                <c:manualLayout>
                  <c:x val="9.2825943316239903E-3"/>
                  <c:y val="-6.613848461282081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BF-488C-B91B-62A338624DA4}"/>
                </c:ext>
              </c:extLst>
            </c:dLbl>
            <c:dLbl>
              <c:idx val="2"/>
              <c:layout>
                <c:manualLayout>
                  <c:x val="-7.5586839557509524E-3"/>
                  <c:y val="-2.204616153760699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2BF-488C-B91B-62A338624D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Лист1!$B$2:$B$3</c:f>
              <c:numCache>
                <c:formatCode>0.0</c:formatCode>
                <c:ptCount val="2"/>
                <c:pt idx="0">
                  <c:v>53423.8</c:v>
                </c:pt>
                <c:pt idx="1">
                  <c:v>62979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Содержание автомобильных дорог</c:v>
                </c:pt>
              </c:strCache>
            </c:strRef>
          </c:tx>
          <c:dLbls>
            <c:dLbl>
              <c:idx val="0"/>
              <c:layout>
                <c:manualLayout>
                  <c:x val="4.3760732238328368E-2"/>
                  <c:y val="-8.377541384290636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BF-488C-B91B-62A338624DA4}"/>
                </c:ext>
              </c:extLst>
            </c:dLbl>
            <c:dLbl>
              <c:idx val="1"/>
              <c:layout>
                <c:manualLayout>
                  <c:x val="4.8357930990123969E-2"/>
                  <c:y val="-3.527385846017114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2BF-488C-B91B-62A338624DA4}"/>
                </c:ext>
              </c:extLst>
            </c:dLbl>
            <c:dLbl>
              <c:idx val="2"/>
              <c:layout>
                <c:manualLayout>
                  <c:x val="5.0391226371672114E-3"/>
                  <c:y val="-3.968309076769247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2BF-488C-B91B-62A338624D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21128.3</c:v>
                </c:pt>
                <c:pt idx="1">
                  <c:v>42778.400000000001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2BF-488C-B91B-62A338624DA4}"/>
            </c:ext>
          </c:extLst>
        </c:ser>
        <c:dLbls>
          <c:showVal val="1"/>
        </c:dLbls>
        <c:gapWidth val="75"/>
        <c:shape val="box"/>
        <c:axId val="150280832"/>
        <c:axId val="150290816"/>
        <c:axId val="0"/>
      </c:bar3DChart>
      <c:catAx>
        <c:axId val="150280832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50290816"/>
        <c:crosses val="autoZero"/>
        <c:auto val="1"/>
        <c:lblAlgn val="ctr"/>
        <c:lblOffset val="100"/>
      </c:catAx>
      <c:valAx>
        <c:axId val="150290816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280832"/>
        <c:crosses val="autoZero"/>
        <c:crossBetween val="between"/>
      </c:valAx>
      <c:spPr>
        <a:noFill/>
        <a:ln w="16713">
          <a:noFill/>
        </a:ln>
      </c:spPr>
    </c:plotArea>
    <c:legend>
      <c:legendPos val="b"/>
      <c:layout/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tx>
        <c:rich>
          <a:bodyPr rot="0"/>
          <a:lstStyle/>
          <a:p>
            <a:pPr>
              <a:defRPr/>
            </a:pPr>
            <a:r>
              <a:rPr lang="ru-RU"/>
              <a:t>Объём пассажироперевозок, тыс. чел  </a:t>
            </a:r>
          </a:p>
        </c:rich>
      </c:tx>
      <c:layout/>
    </c:title>
    <c:plotArea>
      <c:layout/>
      <c:lineChart>
        <c:grouping val="percentStacked"/>
        <c:marker val="1"/>
        <c:axId val="147380864"/>
        <c:axId val="147386752"/>
      </c:lineChart>
      <c:catAx>
        <c:axId val="147380864"/>
        <c:scaling>
          <c:orientation val="minMax"/>
        </c:scaling>
        <c:axPos val="b"/>
        <c:numFmt formatCode="dd/mm/yyyy" sourceLinked="1"/>
        <c:majorTickMark val="none"/>
        <c:tickLblPos val="nextTo"/>
        <c:crossAx val="147386752"/>
        <c:crosses val="autoZero"/>
        <c:auto val="1"/>
        <c:lblAlgn val="ctr"/>
        <c:lblOffset val="100"/>
      </c:catAx>
      <c:valAx>
        <c:axId val="147386752"/>
        <c:scaling>
          <c:orientation val="minMax"/>
        </c:scaling>
        <c:axPos val="l"/>
        <c:majorGridlines/>
        <c:numFmt formatCode="0%" sourceLinked="0"/>
        <c:majorTickMark val="none"/>
        <c:tickLblPos val="nextTo"/>
        <c:crossAx val="147380864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Пассажиропоток тыс. пассаж.</c:v>
                </c:pt>
              </c:strCache>
            </c:strRef>
          </c:tx>
          <c:spPr>
            <a:solidFill>
              <a:srgbClr val="99CCFF"/>
            </a:soli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1">
                  <a:shade val="95000"/>
                </a:schemeClr>
              </a:contourClr>
            </a:sp3d>
          </c:spPr>
          <c:dLbls>
            <c:dLbl>
              <c:idx val="0"/>
              <c:layout>
                <c:manualLayout>
                  <c:x val="-4.7358186934696898E-3"/>
                  <c:y val="9.06250000000001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67-4DD8-93A1-2C75E1A601AB}"/>
                </c:ext>
              </c:extLst>
            </c:dLbl>
            <c:dLbl>
              <c:idx val="1"/>
              <c:layout>
                <c:manualLayout>
                  <c:x val="0"/>
                  <c:y val="9.06250000000000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267-4DD8-93A1-2C75E1A601AB}"/>
                </c:ext>
              </c:extLst>
            </c:dLbl>
            <c:dLbl>
              <c:idx val="2"/>
              <c:layout>
                <c:manualLayout>
                  <c:x val="-8.6822339734533338E-17"/>
                  <c:y val="9.06250000000001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267-4DD8-93A1-2C75E1A601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754.7</c:v>
                </c:pt>
                <c:pt idx="1">
                  <c:v>743.4</c:v>
                </c:pt>
                <c:pt idx="2">
                  <c:v>738.1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67-4DD8-93A1-2C75E1A601A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Контракты тыс.руб.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2">
                  <a:shade val="95000"/>
                </a:schemeClr>
              </a:contourClr>
            </a:sp3d>
          </c:spPr>
          <c:dLbls>
            <c:dLbl>
              <c:idx val="1"/>
              <c:layout>
                <c:manualLayout>
                  <c:x val="1.183954673367415E-2"/>
                  <c:y val="-4.374999999999999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267-4DD8-93A1-2C75E1A601AB}"/>
                </c:ext>
              </c:extLst>
            </c:dLbl>
            <c:dLbl>
              <c:idx val="2"/>
              <c:layout>
                <c:manualLayout>
                  <c:x val="1.8943274773878561E-2"/>
                  <c:y val="-4.375000000000003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267-4DD8-93A1-2C75E1A601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3100</c:v>
                </c:pt>
                <c:pt idx="2">
                  <c:v>2255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1-6267-4DD8-93A1-2C75E1A601AB}"/>
            </c:ext>
          </c:extLst>
        </c:ser>
        <c:dLbls>
          <c:showVal val="1"/>
        </c:dLbls>
        <c:gapWidth val="75"/>
        <c:shape val="box"/>
        <c:axId val="150516864"/>
        <c:axId val="150518400"/>
        <c:axId val="147375872"/>
      </c:bar3DChart>
      <c:catAx>
        <c:axId val="15051686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0518400"/>
        <c:crosses val="autoZero"/>
        <c:auto val="1"/>
        <c:lblAlgn val="ctr"/>
        <c:lblOffset val="100"/>
      </c:catAx>
      <c:valAx>
        <c:axId val="15051840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0516864"/>
        <c:crosses val="autoZero"/>
        <c:crossBetween val="between"/>
      </c:valAx>
      <c:serAx>
        <c:axId val="147375872"/>
        <c:scaling>
          <c:orientation val="minMax"/>
        </c:scaling>
        <c:delete val="1"/>
        <c:axPos val="b"/>
        <c:majorTickMark val="none"/>
        <c:tickLblPos val="none"/>
        <c:crossAx val="150518400"/>
        <c:crosses val="autoZero"/>
      </c:ser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 b="0">
                <a:solidFill>
                  <a:srgbClr val="002060"/>
                </a:solidFill>
              </a:defRPr>
            </a:pPr>
            <a:r>
              <a:rPr lang="ru-RU" sz="1600" b="0" i="0" baseline="0" dirty="0" smtClean="0">
                <a:solidFill>
                  <a:srgbClr val="002060"/>
                </a:solidFill>
              </a:rPr>
              <a:t>Площадь МКД, тыс. кв.м</a:t>
            </a:r>
            <a:endParaRPr lang="ru-RU" sz="1600" b="0" dirty="0">
              <a:solidFill>
                <a:srgbClr val="002060"/>
              </a:solidFill>
            </a:endParaRPr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2599573490813904E-2"/>
          <c:y val="5.4784940944882989E-2"/>
          <c:w val="0.62681315616797961"/>
          <c:h val="0.86886761811023661"/>
        </c:manualLayout>
      </c:layout>
      <c:pie3DChart>
        <c:varyColors val="1"/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989116949968539"/>
          <c:y val="0.2136257381889764"/>
          <c:w val="0.28807447320668783"/>
          <c:h val="0.38868602362205518"/>
        </c:manualLayout>
      </c:layout>
      <c:txPr>
        <a:bodyPr/>
        <a:lstStyle/>
        <a:p>
          <a:pPr>
            <a:defRPr sz="1200">
              <a:solidFill>
                <a:srgbClr val="2B51F5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/>
          <a:lstStyle/>
          <a:p>
            <a:pPr>
              <a:defRPr sz="1862" b="0" strike="noStrike" spc="-1">
                <a:solidFill>
                  <a:srgbClr val="595959"/>
                </a:solidFill>
                <a:latin typeface="Calibri"/>
              </a:defRPr>
            </a:pPr>
            <a:r>
              <a:rPr lang="ru-RU" sz="1862" b="0" strike="noStrike" spc="-1">
                <a:solidFill>
                  <a:srgbClr val="595959"/>
                </a:solidFill>
                <a:latin typeface="Calibri"/>
              </a:rPr>
              <a:t>Ряд 1</a:t>
            </a:r>
          </a:p>
        </c:rich>
      </c:tx>
      <c:spPr>
        <a:noFill/>
        <a:ln w="0">
          <a:noFill/>
        </a:ln>
      </c:spPr>
    </c:title>
    <c:view3D>
      <c:rAngAx val="1"/>
    </c:view3D>
    <c:floor>
      <c:spPr>
        <a:noFill/>
        <a:ln w="6480">
          <a:noFill/>
        </a:ln>
      </c:spPr>
    </c:floor>
    <c:sideWall>
      <c:spPr>
        <a:noFill/>
        <a:ln w="6480">
          <a:noFill/>
        </a:ln>
      </c:spPr>
    </c:sideWall>
    <c:backWall>
      <c:spPr>
        <a:noFill/>
        <a:ln w="6480">
          <a:noFill/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dLbls>
            <c:spPr>
              <a:noFill/>
              <a:ln>
                <a:noFill/>
              </a:ln>
              <a:effectLst/>
            </c:spPr>
            <c:txPr>
              <a:bodyPr wrap="none"/>
              <a:lstStyle/>
              <a:p>
                <a:pPr>
                  <a:defRPr sz="1000" b="0" strike="noStrike" spc="-1">
                    <a:latin typeface="Arial"/>
                  </a:defRPr>
                </a:pPr>
                <a:endParaRPr lang="ru-RU"/>
              </a:p>
            </c:txPr>
            <c:showBubbleSize val="1"/>
            <c:separator> </c:separato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1160</c:v>
                </c:pt>
                <c:pt idx="1">
                  <c:v>1125</c:v>
                </c:pt>
                <c:pt idx="2">
                  <c:v>1222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0B-4D4B-B68F-DA08BEDA968B}"/>
            </c:ext>
          </c:extLst>
        </c:ser>
        <c:shape val="box"/>
        <c:axId val="162658944"/>
        <c:axId val="162664832"/>
        <c:axId val="0"/>
      </c:bar3DChart>
      <c:catAx>
        <c:axId val="162658944"/>
        <c:scaling>
          <c:orientation val="minMax"/>
        </c:scaling>
        <c:axPos val="b"/>
        <c:numFmt formatCode="General" sourceLinked="0"/>
        <c:majorTickMark val="none"/>
        <c:tickLblPos val="nextTo"/>
        <c:spPr>
          <a:ln w="648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595959"/>
                </a:solidFill>
                <a:latin typeface="Calibri"/>
              </a:defRPr>
            </a:pPr>
            <a:endParaRPr lang="ru-RU"/>
          </a:p>
        </c:txPr>
        <c:crossAx val="162664832"/>
        <c:crosses val="autoZero"/>
        <c:auto val="1"/>
        <c:lblAlgn val="ctr"/>
        <c:lblOffset val="100"/>
      </c:catAx>
      <c:valAx>
        <c:axId val="162664832"/>
        <c:scaling>
          <c:orientation val="minMax"/>
        </c:scaling>
        <c:axPos val="l"/>
        <c:majorGridlines>
          <c:spPr>
            <a:ln w="9360">
              <a:solidFill>
                <a:srgbClr val="D9D9D9"/>
              </a:solidFill>
              <a:round/>
            </a:ln>
          </c:spPr>
        </c:majorGridlines>
        <c:numFmt formatCode="General" sourceLinked="0"/>
        <c:majorTickMark val="none"/>
        <c:tickLblPos val="nextTo"/>
        <c:spPr>
          <a:ln w="648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595959"/>
                </a:solidFill>
                <a:latin typeface="Calibri"/>
              </a:defRPr>
            </a:pPr>
            <a:endParaRPr lang="ru-RU"/>
          </a:p>
        </c:txPr>
        <c:crossAx val="162658944"/>
        <c:crosses val="autoZero"/>
        <c:crossBetween val="between"/>
      </c:valAx>
    </c:plotArea>
    <c:legend>
      <c:legendPos val="b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595959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Под опекой</c:v>
                </c:pt>
                <c:pt idx="1">
                  <c:v>В приемных семьях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0.66000000000000536</c:v>
                </c:pt>
                <c:pt idx="1">
                  <c:v>0.34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66-4686-9CD1-DAF68E58E885}"/>
            </c:ext>
          </c:extLst>
        </c:ser>
      </c:pie3D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9368346932645344E-2"/>
          <c:y val="5.660040164503187E-2"/>
          <c:w val="0.69452608267716531"/>
          <c:h val="0.931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2"/>
                <c:pt idx="0">
                  <c:v>Под опекой</c:v>
                </c:pt>
                <c:pt idx="1">
                  <c:v>В приемных семьях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0.44700000000000001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DD-43B6-A03E-A48C7146A0A2}"/>
            </c:ext>
          </c:extLst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2669436841473622"/>
          <c:y val="0.20339571823325117"/>
          <c:w val="0.26261658356703382"/>
          <c:h val="0.59320834505817566"/>
        </c:manualLayout>
      </c:layout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79450624"/>
        <c:axId val="179452160"/>
      </c:barChart>
      <c:catAx>
        <c:axId val="179450624"/>
        <c:scaling>
          <c:orientation val="minMax"/>
        </c:scaling>
        <c:axPos val="b"/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79452160"/>
        <c:crosses val="autoZero"/>
        <c:auto val="1"/>
        <c:lblAlgn val="ctr"/>
        <c:lblOffset val="100"/>
      </c:catAx>
      <c:valAx>
        <c:axId val="179452160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79450624"/>
        <c:crosses val="autoZero"/>
        <c:crossBetween val="between"/>
      </c:valAx>
      <c:spPr>
        <a:noFill/>
        <a:ln w="0">
          <a:noFill/>
        </a:ln>
      </c:spPr>
    </c:plotArea>
    <c:legend>
      <c:legendPos val="r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</a:defRPr>
          </a:pPr>
          <a:endParaRPr lang="ru-RU"/>
        </a:p>
      </c:txPr>
    </c:legend>
    <c:plotVisOnly val="1"/>
    <c:dispBlanksAs val="gap"/>
  </c:chart>
  <c:spPr>
    <a:noFill/>
    <a:ln w="0">
      <a:noFill/>
    </a:ln>
  </c:sp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2022</c:v>
                </c:pt>
              </c:strCache>
            </c:strRef>
          </c:tx>
          <c:spPr>
            <a:solidFill>
              <a:srgbClr val="0000FF"/>
            </a:solidFill>
          </c:spPr>
          <c:dLbls>
            <c:dLbl>
              <c:idx val="0"/>
              <c:layout>
                <c:manualLayout>
                  <c:x val="-9.533475259505814E-3"/>
                  <c:y val="-4.581020579242998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BBD-4D1F-91BD-4F88512C5428}"/>
                </c:ext>
              </c:extLst>
            </c:dLbl>
            <c:dLbl>
              <c:idx val="1"/>
              <c:layout>
                <c:manualLayout>
                  <c:x val="-4.7667376297528524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BD-4D1F-91BD-4F88512C5428}"/>
                </c:ext>
              </c:extLst>
            </c:dLbl>
            <c:dLbl>
              <c:idx val="2"/>
              <c:layout>
                <c:manualLayout>
                  <c:x val="-3.1778250865019185E-3"/>
                  <c:y val="2.29051028962151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BBD-4D1F-91BD-4F88512C5428}"/>
                </c:ext>
              </c:extLst>
            </c:dLbl>
            <c:dLbl>
              <c:idx val="3"/>
              <c:layout>
                <c:manualLayout>
                  <c:x val="-3.1778250865019185E-3"/>
                  <c:y val="-9.162041158486067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BBD-4D1F-91BD-4F88512C5428}"/>
                </c:ext>
              </c:extLst>
            </c:dLbl>
            <c:dLbl>
              <c:idx val="4"/>
              <c:layout>
                <c:manualLayout>
                  <c:x val="-1.2363788282783351E-2"/>
                  <c:y val="1.145243121134690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BBD-4D1F-91BD-4F88512C5428}"/>
                </c:ext>
              </c:extLst>
            </c:dLbl>
            <c:dLbl>
              <c:idx val="5"/>
              <c:layout>
                <c:manualLayout>
                  <c:x val="-1.6534621153205201E-2"/>
                  <c:y val="1.603357202735050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BBD-4D1F-91BD-4F88512C5428}"/>
                </c:ext>
              </c:extLst>
            </c:dLbl>
            <c:dLbl>
              <c:idx val="6"/>
              <c:layout>
                <c:manualLayout>
                  <c:x val="-1.1122387802756655E-2"/>
                  <c:y val="-6.871530868864497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BBD-4D1F-91BD-4F88512C5428}"/>
                </c:ext>
              </c:extLst>
            </c:dLbl>
            <c:dLbl>
              <c:idx val="7"/>
              <c:layout>
                <c:manualLayout>
                  <c:x val="-6.3556501730037034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BBD-4D1F-91BD-4F88512C54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Патент</c:v>
                </c:pt>
                <c:pt idx="4">
                  <c:v>Налог на имущество физ.лиц</c:v>
                </c:pt>
                <c:pt idx="5">
                  <c:v>Земельный налог</c:v>
                </c:pt>
                <c:pt idx="6">
                  <c:v>Госпошлина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133</c:v>
                </c:pt>
                <c:pt idx="1">
                  <c:v>3.1</c:v>
                </c:pt>
                <c:pt idx="2">
                  <c:v>9.2000000000000011</c:v>
                </c:pt>
                <c:pt idx="3">
                  <c:v>5.6</c:v>
                </c:pt>
                <c:pt idx="4">
                  <c:v>10.7</c:v>
                </c:pt>
                <c:pt idx="5">
                  <c:v>13.7</c:v>
                </c:pt>
                <c:pt idx="6">
                  <c:v>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BBD-4D1F-91BD-4F88512C542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2023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0"/>
                  <c:y val="9.162041158486074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BBD-4D1F-91BD-4F88512C5428}"/>
                </c:ext>
              </c:extLst>
            </c:dLbl>
            <c:dLbl>
              <c:idx val="1"/>
              <c:layout>
                <c:manualLayout>
                  <c:x val="4.7667376297528524E-3"/>
                  <c:y val="-1.145255144810763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BBD-4D1F-91BD-4F88512C5428}"/>
                </c:ext>
              </c:extLst>
            </c:dLbl>
            <c:dLbl>
              <c:idx val="2"/>
              <c:layout>
                <c:manualLayout>
                  <c:x val="7.9445627162547834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BBD-4D1F-91BD-4F88512C5428}"/>
                </c:ext>
              </c:extLst>
            </c:dLbl>
            <c:dLbl>
              <c:idx val="3"/>
              <c:layout>
                <c:manualLayout>
                  <c:x val="1.1370553734770236E-2"/>
                  <c:y val="-8.398477610231859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BBD-4D1F-91BD-4F88512C5428}"/>
                </c:ext>
              </c:extLst>
            </c:dLbl>
            <c:dLbl>
              <c:idx val="4"/>
              <c:layout>
                <c:manualLayout>
                  <c:x val="1.0774844461726475E-2"/>
                  <c:y val="1.221623523312225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BBD-4D1F-91BD-4F88512C5428}"/>
                </c:ext>
              </c:extLst>
            </c:dLbl>
            <c:dLbl>
              <c:idx val="5"/>
              <c:layout>
                <c:manualLayout>
                  <c:x val="5.5115403844017488E-3"/>
                  <c:y val="5.3445240091168295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9,2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DBBD-4D1F-91BD-4F88512C5428}"/>
                </c:ext>
              </c:extLst>
            </c:dLbl>
            <c:dLbl>
              <c:idx val="6"/>
              <c:layout>
                <c:manualLayout>
                  <c:x val="5.8591580102210893E-3"/>
                  <c:y val="-8.398477610231859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BBD-4D1F-91BD-4F88512C5428}"/>
                </c:ext>
              </c:extLst>
            </c:dLbl>
            <c:dLbl>
              <c:idx val="7"/>
              <c:layout>
                <c:manualLayout>
                  <c:x val="4.7667376297528524E-3"/>
                  <c:y val="-9.162041158486107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DBBD-4D1F-91BD-4F88512C54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Патент</c:v>
                </c:pt>
                <c:pt idx="4">
                  <c:v>Налог на имущество физ.лиц</c:v>
                </c:pt>
                <c:pt idx="5">
                  <c:v>Земельный налог</c:v>
                </c:pt>
                <c:pt idx="6">
                  <c:v>Госпошлина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164.3</c:v>
                </c:pt>
                <c:pt idx="1">
                  <c:v>3.2</c:v>
                </c:pt>
                <c:pt idx="2">
                  <c:v>9.4</c:v>
                </c:pt>
                <c:pt idx="3">
                  <c:v>2.2000000000000002</c:v>
                </c:pt>
                <c:pt idx="4">
                  <c:v>11.3</c:v>
                </c:pt>
                <c:pt idx="5">
                  <c:v>9.2000000000000011</c:v>
                </c:pt>
                <c:pt idx="6">
                  <c:v>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DBBD-4D1F-91BD-4F88512C5428}"/>
            </c:ext>
          </c:extLst>
        </c:ser>
        <c:axId val="82340864"/>
        <c:axId val="82350848"/>
      </c:barChart>
      <c:catAx>
        <c:axId val="8234086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 b="1">
                <a:solidFill>
                  <a:srgbClr val="002060"/>
                </a:solidFill>
              </a:defRPr>
            </a:pPr>
            <a:endParaRPr lang="ru-RU"/>
          </a:p>
        </c:txPr>
        <c:crossAx val="82350848"/>
        <c:crosses val="autoZero"/>
        <c:auto val="1"/>
        <c:lblAlgn val="ctr"/>
        <c:lblOffset val="100"/>
      </c:catAx>
      <c:valAx>
        <c:axId val="823508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82340864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80984448"/>
        <c:axId val="180990336"/>
      </c:barChart>
      <c:catAx>
        <c:axId val="180984448"/>
        <c:scaling>
          <c:orientation val="minMax"/>
        </c:scaling>
        <c:axPos val="b"/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80990336"/>
        <c:crosses val="autoZero"/>
        <c:auto val="1"/>
        <c:lblAlgn val="ctr"/>
        <c:lblOffset val="100"/>
      </c:catAx>
      <c:valAx>
        <c:axId val="180990336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80984448"/>
        <c:crosses val="autoZero"/>
        <c:crossBetween val="between"/>
      </c:valAx>
      <c:spPr>
        <a:noFill/>
        <a:ln w="0">
          <a:noFill/>
        </a:ln>
      </c:spPr>
    </c:plotArea>
    <c:legend>
      <c:legendPos val="r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</a:defRPr>
          </a:pPr>
          <a:endParaRPr lang="ru-RU"/>
        </a:p>
      </c:txPr>
    </c:legend>
    <c:plotVisOnly val="1"/>
    <c:dispBlanksAs val="gap"/>
  </c:chart>
  <c:spPr>
    <a:noFill/>
    <a:ln w="0">
      <a:noFill/>
    </a:ln>
  </c:spPr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68337408"/>
        <c:axId val="168338944"/>
      </c:barChart>
      <c:catAx>
        <c:axId val="168337408"/>
        <c:scaling>
          <c:orientation val="minMax"/>
        </c:scaling>
        <c:axPos val="b"/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68338944"/>
        <c:crosses val="autoZero"/>
        <c:auto val="1"/>
        <c:lblAlgn val="ctr"/>
        <c:lblOffset val="100"/>
      </c:catAx>
      <c:valAx>
        <c:axId val="168338944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68337408"/>
        <c:crosses val="autoZero"/>
        <c:crossBetween val="between"/>
      </c:valAx>
      <c:spPr>
        <a:noFill/>
        <a:ln w="0">
          <a:noFill/>
        </a:ln>
      </c:spPr>
    </c:plotArea>
    <c:legend>
      <c:legendPos val="r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</a:defRPr>
          </a:pPr>
          <a:endParaRPr lang="ru-RU"/>
        </a:p>
      </c:txPr>
    </c:legend>
    <c:plotVisOnly val="1"/>
    <c:dispBlanksAs val="gap"/>
  </c:chart>
  <c:spPr>
    <a:noFill/>
    <a:ln w="0">
      <a:noFill/>
    </a:ln>
  </c:spPr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68384384"/>
        <c:axId val="168385920"/>
      </c:barChart>
      <c:catAx>
        <c:axId val="168384384"/>
        <c:scaling>
          <c:orientation val="minMax"/>
        </c:scaling>
        <c:axPos val="b"/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68385920"/>
        <c:crosses val="autoZero"/>
        <c:auto val="1"/>
        <c:lblAlgn val="ctr"/>
        <c:lblOffset val="100"/>
      </c:catAx>
      <c:valAx>
        <c:axId val="168385920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68384384"/>
        <c:crosses val="autoZero"/>
        <c:crossBetween val="between"/>
      </c:valAx>
      <c:spPr>
        <a:noFill/>
        <a:ln w="0">
          <a:noFill/>
        </a:ln>
      </c:spPr>
    </c:plotArea>
    <c:legend>
      <c:legendPos val="r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</a:defRPr>
          </a:pPr>
          <a:endParaRPr lang="ru-RU"/>
        </a:p>
      </c:txPr>
    </c:legend>
    <c:plotVisOnly val="1"/>
    <c:dispBlanksAs val="gap"/>
  </c:chart>
  <c:spPr>
    <a:noFill/>
    <a:ln w="0">
      <a:noFill/>
    </a:ln>
  </c:spPr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/>
          <a:lstStyle/>
          <a:p>
            <a:pPr>
              <a:defRPr lang="ru-RU" sz="2160" b="1" strike="noStrike" spc="-1">
                <a:solidFill>
                  <a:srgbClr val="002060"/>
                </a:solidFill>
                <a:latin typeface="Calibri"/>
              </a:defRPr>
            </a:pPr>
            <a:r>
              <a:rPr lang="ru-RU" sz="2160" b="1" strike="noStrike" spc="-1">
                <a:solidFill>
                  <a:srgbClr val="002060"/>
                </a:solidFill>
                <a:latin typeface="Calibri"/>
              </a:rPr>
              <a:t>Количество присвоенных знаков ВФСК ГТО</a:t>
            </a:r>
          </a:p>
        </c:rich>
      </c:tx>
      <c:layout>
        <c:manualLayout>
          <c:xMode val="edge"/>
          <c:yMode val="edge"/>
          <c:x val="0.22829541121138922"/>
          <c:y val="2.644850386641261E-2"/>
        </c:manualLayout>
      </c:layout>
      <c:spPr>
        <a:noFill/>
        <a:ln w="0">
          <a:noFill/>
        </a:ln>
      </c:spPr>
    </c:title>
    <c:view3D>
      <c:rAngAx val="1"/>
    </c:view3D>
    <c:floor>
      <c:spPr>
        <a:noFill/>
        <a:ln w="6480">
          <a:solidFill>
            <a:srgbClr val="8B8B8B"/>
          </a:solidFill>
          <a:round/>
        </a:ln>
      </c:spPr>
    </c:floor>
    <c:sideWall>
      <c:spPr>
        <a:noFill/>
        <a:ln w="6480">
          <a:solidFill>
            <a:srgbClr val="8B8B8B"/>
          </a:solidFill>
          <a:round/>
        </a:ln>
      </c:spPr>
    </c:sideWall>
    <c:backWall>
      <c:spPr>
        <a:noFill/>
        <a:ln w="6480">
          <a:solidFill>
            <a:srgbClr val="8B8B8B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1.7922969365704807E-2"/>
          <c:y val="0.24554522021741632"/>
          <c:w val="0.96699292402864301"/>
          <c:h val="0.6395830998543085"/>
        </c:manualLayout>
      </c:layout>
      <c:bar3D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золото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dLbls>
            <c:numFmt formatCode="General" sourceLinked="0"/>
            <c:txPr>
              <a:bodyPr wrap="square"/>
              <a:lstStyle/>
              <a:p>
                <a:pPr>
                  <a:defRPr sz="1800" b="1" strike="noStrike" spc="-1">
                    <a:solidFill>
                      <a:srgbClr val="002060"/>
                    </a:solidFill>
                    <a:latin typeface="Calibri"/>
                  </a:defRPr>
                </a:pPr>
                <a:endParaRPr lang="ru-RU"/>
              </a:p>
            </c:txPr>
            <c:showVal val="1"/>
            <c:separator>; </c:separator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3"/>
                <c:pt idx="0">
                  <c:v>2023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218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серебро</c:v>
                </c:pt>
              </c:strCache>
            </c:strRef>
          </c:tx>
          <c:spPr>
            <a:solidFill>
              <a:srgbClr val="ED7D31"/>
            </a:solidFill>
            <a:ln w="0">
              <a:noFill/>
            </a:ln>
          </c:spPr>
          <c:dLbls>
            <c:numFmt formatCode="General" sourceLinked="0"/>
            <c:txPr>
              <a:bodyPr wrap="square"/>
              <a:lstStyle/>
              <a:p>
                <a:pPr>
                  <a:defRPr sz="1800" b="1" strike="noStrike" spc="-1">
                    <a:solidFill>
                      <a:srgbClr val="002060"/>
                    </a:solidFill>
                    <a:latin typeface="Calibri"/>
                  </a:defRPr>
                </a:pPr>
                <a:endParaRPr lang="ru-RU"/>
              </a:p>
            </c:txPr>
            <c:showVal val="1"/>
            <c:separator>; </c:separator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3"/>
                <c:pt idx="0">
                  <c:v>2023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3"/>
                <c:pt idx="0">
                  <c:v>310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бронза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dLbls>
            <c:dLbl>
              <c:idx val="0"/>
              <c:layout>
                <c:manualLayout>
                  <c:x val="1.4948210922787194E-2"/>
                  <c:y val="-1.1862375152556743E-2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1800" b="1" strike="noStrike" spc="-1">
                      <a:solidFill>
                        <a:srgbClr val="002060"/>
                      </a:solidFill>
                      <a:latin typeface="Calibri"/>
                    </a:defRPr>
                  </a:pPr>
                  <a:endParaRPr lang="ru-RU"/>
                </a:p>
              </c:txPr>
              <c:showVal val="1"/>
              <c:separator>; </c:separator>
            </c:dLbl>
            <c:numFmt formatCode="General" sourceLinked="0"/>
            <c:txPr>
              <a:bodyPr wrap="square"/>
              <a:lstStyle/>
              <a:p>
                <a:pPr>
                  <a:defRPr sz="1800" b="0" strike="noStrike" spc="-1">
                    <a:solidFill>
                      <a:srgbClr val="002060"/>
                    </a:solidFill>
                    <a:latin typeface="Calibri"/>
                  </a:defRPr>
                </a:pPr>
                <a:endParaRPr lang="ru-RU"/>
              </a:p>
            </c:txPr>
            <c:showVal val="1"/>
            <c:separator>; </c:separator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3"/>
                <c:pt idx="0">
                  <c:v>2023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3"/>
                <c:pt idx="0">
                  <c:v>322</c:v>
                </c:pt>
              </c:numCache>
            </c:numRef>
          </c:val>
        </c:ser>
        <c:gapWidth val="79"/>
        <c:shape val="cylinder"/>
        <c:axId val="180592000"/>
        <c:axId val="180601984"/>
        <c:axId val="0"/>
      </c:bar3DChart>
      <c:catAx>
        <c:axId val="180592000"/>
        <c:scaling>
          <c:orientation val="minMax"/>
        </c:scaling>
        <c:delete val="1"/>
        <c:axPos val="b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[$-419]dd/mm/yyyy" sourceLinked="1"/>
        <c:majorTickMark val="none"/>
        <c:tickLblPos val="none"/>
        <c:crossAx val="180601984"/>
        <c:crosses val="autoZero"/>
        <c:auto val="1"/>
        <c:lblAlgn val="ctr"/>
        <c:lblOffset val="100"/>
      </c:catAx>
      <c:valAx>
        <c:axId val="18060198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805920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6.5500148286234766E-2"/>
          <c:y val="0.13725490196078388"/>
          <c:w val="0.41038895008897658"/>
          <c:h val="0.10970416853429014"/>
        </c:manualLayout>
      </c:layout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2060"/>
              </a:solidFill>
              <a:latin typeface="Calibri"/>
            </a:defRPr>
          </a:pPr>
          <a:endParaRPr lang="ru-RU"/>
        </a:p>
      </c:txPr>
    </c:legend>
    <c:plotVisOnly val="1"/>
    <c:dispBlanksAs val="gap"/>
  </c:chart>
  <c:spPr>
    <a:noFill/>
    <a:ln w="0">
      <a:noFill/>
    </a:ln>
  </c:spPr>
  <c:userShapes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Y val="0"/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1.7782479297172593E-3"/>
                  <c:y val="0.1121836774158361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07-4819-ABAD-0DA007C8049C}"/>
                </c:ext>
              </c:extLst>
            </c:dLbl>
            <c:dLbl>
              <c:idx val="1"/>
              <c:layout>
                <c:manualLayout>
                  <c:x val="-1.6465852084811346E-3"/>
                  <c:y val="0.12792625764620141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007-4819-ABAD-0DA007C8049C}"/>
                </c:ext>
              </c:extLst>
            </c:dLbl>
            <c:dLbl>
              <c:idx val="2"/>
              <c:layout>
                <c:manualLayout>
                  <c:x val="8.4957173561913679E-3"/>
                  <c:y val="0.1085791577071900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007-4819-ABAD-0DA007C804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2022 года</c:v>
                </c:pt>
                <c:pt idx="1">
                  <c:v>план 2023 года</c:v>
                </c:pt>
                <c:pt idx="2">
                  <c:v>факт 2023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861.1</c:v>
                </c:pt>
                <c:pt idx="1">
                  <c:v>1010.4</c:v>
                </c:pt>
                <c:pt idx="2">
                  <c:v>950.5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5CB-4FDC-B5D0-F5220F90BCF5}"/>
            </c:ext>
          </c:extLst>
        </c:ser>
        <c:shape val="box"/>
        <c:axId val="117752192"/>
        <c:axId val="117753728"/>
        <c:axId val="103604672"/>
      </c:bar3DChart>
      <c:catAx>
        <c:axId val="11775219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</a:defRPr>
            </a:pPr>
            <a:endParaRPr lang="ru-RU"/>
          </a:p>
        </c:txPr>
        <c:crossAx val="117753728"/>
        <c:crosses val="autoZero"/>
        <c:auto val="1"/>
        <c:lblAlgn val="ctr"/>
        <c:lblOffset val="100"/>
      </c:catAx>
      <c:valAx>
        <c:axId val="11775372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17752192"/>
        <c:crosses val="autoZero"/>
        <c:crossBetween val="between"/>
      </c:valAx>
      <c:serAx>
        <c:axId val="103604672"/>
        <c:scaling>
          <c:orientation val="minMax"/>
        </c:scaling>
        <c:delete val="1"/>
        <c:axPos val="b"/>
        <c:tickLblPos val="none"/>
        <c:crossAx val="117753728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7.6250456571722663E-2"/>
          <c:y val="9.0191827547677267E-2"/>
          <c:w val="0.91322885846644364"/>
          <c:h val="0.84171535040453993"/>
        </c:manualLayout>
      </c:layout>
      <c:bar3DChart>
        <c:barDir val="col"/>
        <c:grouping val="clustered"/>
        <c:gapWidth val="75"/>
        <c:shape val="box"/>
        <c:axId val="116090752"/>
        <c:axId val="116092288"/>
        <c:axId val="0"/>
      </c:bar3DChart>
      <c:catAx>
        <c:axId val="1160907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>
                <a:solidFill>
                  <a:srgbClr val="000099"/>
                </a:solidFill>
              </a:defRPr>
            </a:pPr>
            <a:endParaRPr lang="ru-RU"/>
          </a:p>
        </c:txPr>
        <c:crossAx val="116092288"/>
        <c:crosses val="autoZero"/>
        <c:auto val="1"/>
        <c:lblAlgn val="ctr"/>
        <c:lblOffset val="100"/>
      </c:catAx>
      <c:valAx>
        <c:axId val="116092288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0099"/>
                </a:solidFill>
              </a:defRPr>
            </a:pPr>
            <a:endParaRPr lang="ru-RU"/>
          </a:p>
        </c:txPr>
        <c:crossAx val="116090752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8.7249459655997688E-2"/>
          <c:y val="2.8905331273464414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F7-4809-B490-E2A166C9B9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0.32585489238569576"/>
                  <c:y val="-0.33746145606463074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45088,2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29-46DD-AD6A-D22C680584A0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F7-4809-B490-E2A166C9B934}"/>
                </c:ext>
              </c:extLst>
            </c:dLbl>
            <c:dLbl>
              <c:idx val="2"/>
              <c:layout>
                <c:manualLayout>
                  <c:x val="-0.13521461630525908"/>
                  <c:y val="-0.32110792721144277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38466,1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29-46DD-AD6A-D22C680584A0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29-46DD-AD6A-D22C680584A0}"/>
                </c:ext>
              </c:extLst>
            </c:dLbl>
            <c:dLbl>
              <c:idx val="4"/>
              <c:layout>
                <c:manualLayout>
                  <c:x val="-0.12211884916827416"/>
                  <c:y val="-0.39918704001442468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solidFill>
                          <a:srgbClr val="002060"/>
                        </a:solidFill>
                      </a:rPr>
                      <a:t>32370,7</a:t>
                    </a:r>
                    <a:endParaRPr lang="en-US" sz="1400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29-46DD-AD6A-D22C680584A0}"/>
                </c:ext>
              </c:extLst>
            </c:dLbl>
            <c:dLbl>
              <c:idx val="5"/>
              <c:layout>
                <c:manualLayout>
                  <c:x val="2.2046161537606992E-2"/>
                  <c:y val="-0.4093098670378428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35-41A8-BDF9-C9328E68AD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36462.6</c:v>
                </c:pt>
                <c:pt idx="1">
                  <c:v>38446.1</c:v>
                </c:pt>
                <c:pt idx="2">
                  <c:v>45088.2</c:v>
                </c:pt>
                <c:pt idx="3">
                  <c:v>52141.7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3F7-4809-B490-E2A166C9B934}"/>
            </c:ext>
          </c:extLst>
        </c:ser>
        <c:gapWidth val="75"/>
        <c:shape val="box"/>
        <c:axId val="117664768"/>
        <c:axId val="117670656"/>
        <c:axId val="0"/>
      </c:bar3DChart>
      <c:catAx>
        <c:axId val="1176647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0099"/>
                </a:solidFill>
              </a:defRPr>
            </a:pPr>
            <a:endParaRPr lang="ru-RU"/>
          </a:p>
        </c:txPr>
        <c:crossAx val="117670656"/>
        <c:crosses val="autoZero"/>
        <c:lblAlgn val="ctr"/>
        <c:lblOffset val="100"/>
      </c:catAx>
      <c:valAx>
        <c:axId val="1176706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17664768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7.6250456571722663E-2"/>
          <c:y val="9.0191827547677267E-2"/>
          <c:w val="0.91322885846644364"/>
          <c:h val="0.84171535040454049"/>
        </c:manualLayout>
      </c:layout>
      <c:bar3DChart>
        <c:barDir val="col"/>
        <c:grouping val="clustered"/>
        <c:gapWidth val="75"/>
        <c:shape val="box"/>
        <c:axId val="119620352"/>
        <c:axId val="119621888"/>
        <c:axId val="0"/>
      </c:bar3DChart>
      <c:catAx>
        <c:axId val="119620352"/>
        <c:scaling>
          <c:orientation val="minMax"/>
        </c:scaling>
        <c:axPos val="b"/>
        <c:numFmt formatCode="General" sourceLinked="0"/>
        <c:majorTickMark val="none"/>
        <c:tickLblPos val="nextTo"/>
        <c:crossAx val="119621888"/>
        <c:crosses val="autoZero"/>
        <c:auto val="1"/>
        <c:lblAlgn val="ctr"/>
        <c:lblOffset val="100"/>
      </c:catAx>
      <c:valAx>
        <c:axId val="119621888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crossAx val="119620352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400" b="1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649938727346793"/>
          <c:y val="3.6902261755862253E-2"/>
          <c:w val="0.83500612726532053"/>
          <c:h val="0.8404104626672684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399FF"/>
            </a:solidFill>
          </c:spPr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1.78</c:v>
                </c:pt>
                <c:pt idx="1">
                  <c:v>0.65000000000000036</c:v>
                </c:pt>
                <c:pt idx="2">
                  <c:v>0.7100000000000003</c:v>
                </c:pt>
                <c:pt idx="3">
                  <c:v>0.37000000000000016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1BA-47FF-B2EA-1948F509446F}"/>
            </c:ext>
          </c:extLst>
        </c:ser>
        <c:shape val="box"/>
        <c:axId val="119696000"/>
        <c:axId val="119710080"/>
        <c:axId val="0"/>
      </c:bar3DChart>
      <c:catAx>
        <c:axId val="1196960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119710080"/>
        <c:crosses val="autoZero"/>
        <c:auto val="1"/>
        <c:lblAlgn val="ctr"/>
        <c:lblOffset val="100"/>
      </c:catAx>
      <c:valAx>
        <c:axId val="11971008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119696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1946395755662856"/>
          <c:y val="3.8627442068726404E-2"/>
          <c:w val="0.88053604244337169"/>
          <c:h val="0.72083117307954458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6857188909793267E-2"/>
                  <c:y val="-0.2730285860493632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C00000"/>
                        </a:solidFill>
                      </a:rPr>
                      <a:t>2</a:t>
                    </a:r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2</a:t>
                    </a:r>
                    <a:r>
                      <a:rPr lang="en-US" dirty="0" smtClean="0">
                        <a:solidFill>
                          <a:srgbClr val="C00000"/>
                        </a:solidFill>
                      </a:rPr>
                      <a:t>5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88-4598-92FF-4A58262A6590}"/>
                </c:ext>
              </c:extLst>
            </c:dLbl>
            <c:dLbl>
              <c:idx val="1"/>
              <c:layout>
                <c:manualLayout>
                  <c:x val="8.2916561183547528E-3"/>
                  <c:y val="-0.2014599387946794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C00000"/>
                        </a:solidFill>
                      </a:rPr>
                      <a:t>7</a:t>
                    </a:r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9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88-4598-92FF-4A58262A6590}"/>
                </c:ext>
              </c:extLst>
            </c:dLbl>
            <c:dLbl>
              <c:idx val="2"/>
              <c:layout>
                <c:manualLayout>
                  <c:x val="1.2513636918302339E-2"/>
                  <c:y val="-0.19429280584985506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89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E88-4598-92FF-4A58262A6590}"/>
                </c:ext>
              </c:extLst>
            </c:dLbl>
            <c:dLbl>
              <c:idx val="3"/>
              <c:layout>
                <c:manualLayout>
                  <c:x val="1.5268339947656103E-2"/>
                  <c:y val="-0.1373938249285430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45</a:t>
                    </a:r>
                  </a:p>
                  <a:p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15-497D-BA60-2CAEE2EDB160}"/>
                </c:ext>
              </c:extLst>
            </c:dLbl>
            <c:dLbl>
              <c:idx val="4"/>
              <c:layout>
                <c:manualLayout>
                  <c:x val="1.7836815945769243E-2"/>
                  <c:y val="-0.23950705813832318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128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88-4598-92FF-4A58262A65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0</c:formatCode>
                <c:ptCount val="4"/>
                <c:pt idx="0">
                  <c:v>255</c:v>
                </c:pt>
                <c:pt idx="1">
                  <c:v>79</c:v>
                </c:pt>
                <c:pt idx="2">
                  <c:v>89</c:v>
                </c:pt>
                <c:pt idx="3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E88-4598-92FF-4A58262A6590}"/>
            </c:ext>
          </c:extLst>
        </c:ser>
        <c:gapWidth val="75"/>
        <c:shape val="cylinder"/>
        <c:axId val="120953088"/>
        <c:axId val="120958976"/>
        <c:axId val="0"/>
      </c:bar3DChart>
      <c:catAx>
        <c:axId val="12095308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120958976"/>
        <c:crosses val="autoZero"/>
        <c:auto val="1"/>
        <c:lblAlgn val="ctr"/>
        <c:lblOffset val="100"/>
      </c:catAx>
      <c:valAx>
        <c:axId val="120958976"/>
        <c:scaling>
          <c:orientation val="minMax"/>
        </c:scaling>
        <c:axPos val="l"/>
        <c:majorGridlines/>
        <c:numFmt formatCode="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20953088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0.25276</cdr:x>
      <cdr:y>0.88737</cdr:y>
    </cdr:from>
    <cdr:to>
      <cdr:x>0.70359</cdr:x>
      <cdr:y>0.92522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20513" y="5065073"/>
          <a:ext cx="3960530" cy="216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>
              <a:solidFill>
                <a:srgbClr val="002060"/>
              </a:solidFill>
            </a:rPr>
            <a:t>   </a:t>
          </a:r>
          <a:r>
            <a:rPr lang="ru-RU" sz="1400" b="1" dirty="0">
              <a:solidFill>
                <a:srgbClr val="C00000"/>
              </a:solidFill>
            </a:rPr>
            <a:t>105,6%            105,5%            117,2%           115,6%</a:t>
          </a:r>
        </a:p>
      </cdr:txBody>
    </cdr:sp>
  </cdr:relSizeAnchor>
  <cdr:relSizeAnchor xmlns:cdr="http://schemas.openxmlformats.org/drawingml/2006/chartDrawing">
    <cdr:from>
      <cdr:x>0.82452</cdr:x>
      <cdr:y>0.08388</cdr:y>
    </cdr:from>
    <cdr:to>
      <cdr:x>0.93928</cdr:x>
      <cdr:y>0.13434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43403" y="478791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dirty="0">
            <a:solidFill>
              <a:srgbClr val="002060"/>
            </a:solidFill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</cdr:x>
      <cdr:y>0.23598</cdr:y>
    </cdr:from>
    <cdr:to>
      <cdr:x>0.1325</cdr:x>
      <cdr:y>0.28441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1080120"/>
          <a:ext cx="1030434" cy="2216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002060"/>
              </a:solidFill>
            </a:rPr>
            <a:t>44,7 %</a:t>
          </a:r>
        </a:p>
      </cdr:txBody>
    </cdr:sp>
  </cdr:relSizeAnchor>
  <cdr:relSizeAnchor xmlns:cdr="http://schemas.openxmlformats.org/drawingml/2006/chartDrawing">
    <cdr:from>
      <cdr:x>0.47222</cdr:x>
      <cdr:y>0.80233</cdr:y>
    </cdr:from>
    <cdr:to>
      <cdr:x>0.60113</cdr:x>
      <cdr:y>0.87264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72408" y="3672408"/>
          <a:ext cx="1002516" cy="321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002060"/>
              </a:solidFill>
            </a:rPr>
            <a:t>55,3%</a:t>
          </a:r>
        </a:p>
      </cdr:txBody>
    </cdr:sp>
  </cdr:relSizeAnchor>
  <cdr:relSizeAnchor xmlns:cdr="http://schemas.openxmlformats.org/drawingml/2006/chartDrawing">
    <cdr:from>
      <cdr:x>0.2963</cdr:x>
      <cdr:y>0.09439</cdr:y>
    </cdr:from>
    <cdr:to>
      <cdr:x>0.4288</cdr:x>
      <cdr:y>0.14282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04256" y="432048"/>
          <a:ext cx="1030434" cy="2216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002060"/>
            </a:solidFill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0.60171</cdr:x>
      <cdr:y>0</cdr:y>
    </cdr:from>
    <cdr:to>
      <cdr:x>0.95551</cdr:x>
      <cdr:y>0.40289</cdr:y>
    </cdr:to>
    <cdr:sp macro="" textlink="">
      <cdr:nvSpPr>
        <cdr:cNvPr id="123" name="TextBox 1"/>
        <cdr:cNvSpPr/>
      </cdr:nvSpPr>
      <cdr:spPr>
        <a:xfrm xmlns:a="http://schemas.openxmlformats.org/drawingml/2006/main">
          <a:off x="5112360" y="0"/>
          <a:ext cx="3006000" cy="12942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</a:pPr>
          <a:endParaRPr lang="ru-RU" sz="1100" b="0" strike="noStrike" spc="-1">
            <a:solidFill>
              <a:srgbClr val="000000"/>
            </a:solidFill>
            <a:latin typeface="Times New Roman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0.23864</cdr:x>
      <cdr:y>0.23149</cdr:y>
    </cdr:from>
    <cdr:to>
      <cdr:x>0.36265</cdr:x>
      <cdr:y>0.30696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12168" y="883452"/>
          <a:ext cx="785815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36462,6</a:t>
          </a:r>
        </a:p>
      </cdr:txBody>
    </cdr:sp>
  </cdr:relSizeAnchor>
  <cdr:relSizeAnchor xmlns:cdr="http://schemas.openxmlformats.org/drawingml/2006/chartDrawing">
    <cdr:from>
      <cdr:x>0.72727</cdr:x>
      <cdr:y>0.11321</cdr:y>
    </cdr:from>
    <cdr:to>
      <cdr:x>0.85227</cdr:x>
      <cdr:y>0.18868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E4FDCE98-89B5-4AE2-A50D-17B0F07C9837}"/>
            </a:ext>
          </a:extLst>
        </cdr:cNvPr>
        <cdr:cNvSpPr txBox="1"/>
      </cdr:nvSpPr>
      <cdr:spPr>
        <a:xfrm xmlns:a="http://schemas.openxmlformats.org/drawingml/2006/main">
          <a:off x="4608512" y="432048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52141,7</a:t>
          </a:r>
        </a:p>
        <a:p xmlns:a="http://schemas.openxmlformats.org/drawingml/2006/main">
          <a:endParaRPr lang="ru-RU" sz="1100" b="1" dirty="0">
            <a:solidFill>
              <a:srgbClr val="FF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0.06544</cdr:x>
      <cdr:y>0.05129</cdr:y>
    </cdr:from>
    <cdr:to>
      <cdr:x>0.52415</cdr:x>
      <cdr:y>0.12606</cdr:y>
    </cdr:to>
    <cdr:pic>
      <cdr:nvPicPr>
        <cdr:cNvPr id="3" name="chart">
          <a:extLst xmlns:a="http://schemas.openxmlformats.org/drawingml/2006/main">
            <a:ext uri="{FF2B5EF4-FFF2-40B4-BE49-F238E27FC236}">
              <a16:creationId xmlns:a16="http://schemas.microsoft.com/office/drawing/2014/main" xmlns="" id="{3F85AB11-F4AE-4A96-9839-7968A7B6C84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39552" y="190759"/>
          <a:ext cx="3781792" cy="278081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0.56961</cdr:x>
      <cdr:y>0.03342</cdr:y>
    </cdr:from>
    <cdr:to>
      <cdr:x>0.97945</cdr:x>
      <cdr:y>0.18481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04048" y="190759"/>
          <a:ext cx="3600434" cy="864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Численность зарегистрированных граждан (город ), чел</a:t>
          </a:r>
          <a:r>
            <a:rPr lang="ru-RU" sz="1600" dirty="0">
              <a:solidFill>
                <a:srgbClr val="002060"/>
              </a:solidFill>
            </a:rPr>
            <a:t>.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0.22</cdr:x>
      <cdr:y>0.20833</cdr:y>
    </cdr:from>
    <cdr:to>
      <cdr:x>0.36893</cdr:x>
      <cdr:y>0.29167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720080"/>
          <a:ext cx="536208" cy="2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0.60606</cdr:x>
      <cdr:y>0.45161</cdr:y>
    </cdr:from>
    <cdr:to>
      <cdr:x>0.77627</cdr:x>
      <cdr:y>0.53494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880320" y="2016224"/>
          <a:ext cx="808928" cy="372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0,71</a:t>
          </a:r>
        </a:p>
        <a:p xmlns:a="http://schemas.openxmlformats.org/drawingml/2006/main"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0.89362</cdr:x>
      <cdr:y>0.14583</cdr:y>
    </cdr:from>
    <cdr:to>
      <cdr:x>1</cdr:x>
      <cdr:y>0.29167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24336" y="504056"/>
          <a:ext cx="36004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</cdr:x>
      <cdr:y>0.0625</cdr:y>
    </cdr:from>
    <cdr:to>
      <cdr:x>0.47021</cdr:x>
      <cdr:y>0.14584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080120" y="216024"/>
          <a:ext cx="612824" cy="288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0.25758</cdr:x>
      <cdr:y>0.06903</cdr:y>
    </cdr:from>
    <cdr:to>
      <cdr:x>0.41758</cdr:x>
      <cdr:y>0.17319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224136" y="308169"/>
          <a:ext cx="760404" cy="4650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1,78</a:t>
          </a:r>
        </a:p>
      </cdr:txBody>
    </cdr:sp>
  </cdr:relSizeAnchor>
  <cdr:relSizeAnchor xmlns:cdr="http://schemas.openxmlformats.org/drawingml/2006/chartDrawing">
    <cdr:from>
      <cdr:x>0.43939</cdr:x>
      <cdr:y>0.45161</cdr:y>
    </cdr:from>
    <cdr:to>
      <cdr:x>0.59939</cdr:x>
      <cdr:y>0.53495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088232" y="2016224"/>
          <a:ext cx="760405" cy="372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0,65</a:t>
          </a:r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0.77273</cdr:x>
      <cdr:y>0.59677</cdr:y>
    </cdr:from>
    <cdr:to>
      <cdr:x>0.89394</cdr:x>
      <cdr:y>0.67741</cdr:y>
    </cdr:to>
    <cdr:sp macro="" textlink="">
      <cdr:nvSpPr>
        <cdr:cNvPr id="9" name="TextBox 8">
          <a:extLst xmlns:a="http://schemas.openxmlformats.org/drawingml/2006/main">
            <a:ext uri="{FF2B5EF4-FFF2-40B4-BE49-F238E27FC236}">
              <a16:creationId xmlns:a16="http://schemas.microsoft.com/office/drawing/2014/main" xmlns="" id="{5BB63BD6-27F2-45F1-A968-83C84FC82917}"/>
            </a:ext>
          </a:extLst>
        </cdr:cNvPr>
        <cdr:cNvSpPr txBox="1"/>
      </cdr:nvSpPr>
      <cdr:spPr>
        <a:xfrm xmlns:a="http://schemas.openxmlformats.org/drawingml/2006/main">
          <a:off x="3672408" y="2664296"/>
          <a:ext cx="576058" cy="3600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0,37</a:t>
          </a:r>
          <a:endParaRPr lang="ru-RU" sz="1400" b="1" dirty="0">
            <a:solidFill>
              <a:srgbClr val="C0000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0.41725</cdr:x>
      <cdr:y>0.39554</cdr:y>
    </cdr:from>
    <cdr:to>
      <cdr:x>0.51341</cdr:x>
      <cdr:y>0.4713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84372" y="1584176"/>
          <a:ext cx="664732" cy="3034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>
              <a:solidFill>
                <a:srgbClr val="C00000"/>
              </a:solidFill>
            </a:rPr>
            <a:t>880,3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0.09876</cdr:x>
      <cdr:y>0.01067</cdr:y>
    </cdr:from>
    <cdr:to>
      <cdr:x>0.44658</cdr:x>
      <cdr:y>0.11047</cdr:y>
    </cdr:to>
    <cdr:sp macro="" textlink="">
      <cdr:nvSpPr>
        <cdr:cNvPr id="4" name="TextBox 2"/>
        <cdr:cNvSpPr txBox="1"/>
      </cdr:nvSpPr>
      <cdr:spPr>
        <a:xfrm xmlns:a="http://schemas.openxmlformats.org/drawingml/2006/main">
          <a:off x="899592" y="64170"/>
          <a:ext cx="3168352" cy="60016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kern="10" cap="all" dirty="0">
              <a:ln w="0"/>
              <a:solidFill>
                <a:srgbClr val="002060"/>
              </a:solidFill>
              <a:effectLst/>
              <a:latin typeface="Arial"/>
              <a:cs typeface="Arial"/>
            </a:rPr>
            <a:t>Предоставление</a:t>
          </a:r>
        </a:p>
        <a:p xmlns:a="http://schemas.openxmlformats.org/drawingml/2006/main">
          <a:pPr algn="ctr"/>
          <a:r>
            <a:rPr lang="ru-RU" b="1" kern="10" cap="all" dirty="0">
              <a:ln w="0"/>
              <a:solidFill>
                <a:srgbClr val="002060"/>
              </a:solidFill>
              <a:effectLst/>
              <a:latin typeface="Arial"/>
              <a:cs typeface="Arial"/>
            </a:rPr>
            <a:t>жилых помещений и социальные выплаты в 2023 году</a:t>
          </a:r>
        </a:p>
      </cdr:txBody>
    </cdr:sp>
  </cdr:relSizeAnchor>
  <cdr:relSizeAnchor xmlns:cdr="http://schemas.openxmlformats.org/drawingml/2006/chartDrawing">
    <cdr:from>
      <cdr:x>0.24895</cdr:x>
      <cdr:y>0.09449</cdr:y>
    </cdr:from>
    <cdr:to>
      <cdr:x>0.28057</cdr:x>
      <cdr:y>0.15436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67744" y="568226"/>
          <a:ext cx="288029" cy="36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002060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0.20152</cdr:x>
      <cdr:y>0.10647</cdr:y>
    </cdr:from>
    <cdr:to>
      <cdr:x>0.24105</cdr:x>
      <cdr:y>0.16634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35696" y="640234"/>
          <a:ext cx="360082" cy="360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002060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0.15409</cdr:x>
      <cdr:y>0.14239</cdr:y>
    </cdr:from>
    <cdr:to>
      <cdr:x>0.18571</cdr:x>
      <cdr:y>0.19029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403648" y="856258"/>
          <a:ext cx="28803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0.12247</cdr:x>
      <cdr:y>0.14239</cdr:y>
    </cdr:from>
    <cdr:to>
      <cdr:x>0.18571</cdr:x>
      <cdr:y>0.22043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115617" y="856255"/>
          <a:ext cx="576030" cy="4693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>
              <a:solidFill>
                <a:schemeClr val="accent1">
                  <a:lumMod val="50000"/>
                </a:schemeClr>
              </a:solidFill>
            </a:rPr>
            <a:t>5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0.05376</cdr:x>
      <cdr:y>0</cdr:y>
    </cdr:from>
    <cdr:to>
      <cdr:x>0.94623</cdr:x>
      <cdr:y>0.12159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185832" y="0"/>
          <a:ext cx="3084719" cy="60016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kern="10" cap="all" dirty="0">
              <a:ln w="0"/>
              <a:solidFill>
                <a:srgbClr val="002060"/>
              </a:solidFill>
              <a:latin typeface="Arial"/>
              <a:cs typeface="Arial"/>
            </a:rPr>
            <a:t>Планируемое Предоставление</a:t>
          </a:r>
        </a:p>
        <a:p xmlns:a="http://schemas.openxmlformats.org/drawingml/2006/main">
          <a:pPr algn="ctr"/>
          <a:r>
            <a:rPr lang="ru-RU" b="1" kern="10" cap="all" dirty="0">
              <a:ln w="0"/>
              <a:solidFill>
                <a:srgbClr val="002060"/>
              </a:solidFill>
              <a:latin typeface="Arial"/>
              <a:cs typeface="Arial"/>
            </a:rPr>
            <a:t>жилых помещений и социальные выплаты в 2024 году</a:t>
          </a:r>
        </a:p>
      </cdr:txBody>
    </cdr:sp>
  </cdr:relSizeAnchor>
  <cdr:relSizeAnchor xmlns:cdr="http://schemas.openxmlformats.org/drawingml/2006/chartDrawing">
    <cdr:from>
      <cdr:x>0.15385</cdr:x>
      <cdr:y>0.5308</cdr:y>
    </cdr:from>
    <cdr:to>
      <cdr:x>0.25</cdr:x>
      <cdr:y>0.57597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6064" y="3384376"/>
          <a:ext cx="36004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0.375</cdr:x>
      <cdr:y>0.48134</cdr:y>
    </cdr:from>
    <cdr:to>
      <cdr:x>0.52885</cdr:x>
      <cdr:y>0.53781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296144" y="2375797"/>
          <a:ext cx="531764" cy="2787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>
              <a:solidFill>
                <a:srgbClr val="002060"/>
              </a:solidFill>
            </a:rPr>
            <a:t>70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0.22222</cdr:x>
      <cdr:y>0.03125</cdr:y>
    </cdr:from>
    <cdr:to>
      <cdr:x>0.36265</cdr:x>
      <cdr:y>0.14351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72008"/>
          <a:ext cx="637051" cy="2586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1748,3</a:t>
          </a:r>
          <a:endParaRPr lang="ru-RU" sz="12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0.7619</cdr:x>
      <cdr:y>0.125</cdr:y>
    </cdr:from>
    <cdr:to>
      <cdr:x>0.90476</cdr:x>
      <cdr:y>0.25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E4FDCE98-89B5-4AE2-A50D-17B0F07C9837}"/>
            </a:ext>
          </a:extLst>
        </cdr:cNvPr>
        <cdr:cNvSpPr txBox="1"/>
      </cdr:nvSpPr>
      <cdr:spPr>
        <a:xfrm xmlns:a="http://schemas.openxmlformats.org/drawingml/2006/main">
          <a:off x="3456384" y="288032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1299,2</a:t>
          </a:r>
          <a:endParaRPr lang="ru-RU" sz="1200" b="1" dirty="0">
            <a:solidFill>
              <a:srgbClr val="C00000"/>
            </a:solidFill>
          </a:endParaRPr>
        </a:p>
        <a:p xmlns:a="http://schemas.openxmlformats.org/drawingml/2006/main">
          <a:endParaRPr lang="ru-RU" sz="1100" b="1" dirty="0">
            <a:solidFill>
              <a:srgbClr val="FF0000"/>
            </a:solidFill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0.2381</cdr:x>
      <cdr:y>0.1875</cdr:y>
    </cdr:from>
    <cdr:to>
      <cdr:x>0.37853</cdr:x>
      <cdr:y>0.29976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80120" y="432048"/>
          <a:ext cx="637061" cy="2586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413,1</a:t>
          </a:r>
          <a:endParaRPr lang="ru-RU" sz="12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0.7619</cdr:x>
      <cdr:y>0.125</cdr:y>
    </cdr:from>
    <cdr:to>
      <cdr:x>0.90476</cdr:x>
      <cdr:y>0.25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E4FDCE98-89B5-4AE2-A50D-17B0F07C9837}"/>
            </a:ext>
          </a:extLst>
        </cdr:cNvPr>
        <cdr:cNvSpPr txBox="1"/>
      </cdr:nvSpPr>
      <cdr:spPr>
        <a:xfrm xmlns:a="http://schemas.openxmlformats.org/drawingml/2006/main">
          <a:off x="3456384" y="288032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511,3</a:t>
          </a:r>
        </a:p>
        <a:p xmlns:a="http://schemas.openxmlformats.org/drawingml/2006/main">
          <a:endParaRPr lang="ru-RU" sz="1200" b="1" dirty="0">
            <a:solidFill>
              <a:srgbClr val="C00000"/>
            </a:solidFill>
          </a:endParaRPr>
        </a:p>
        <a:p xmlns:a="http://schemas.openxmlformats.org/drawingml/2006/main">
          <a:endParaRPr lang="ru-RU" sz="1100" b="1" dirty="0">
            <a:solidFill>
              <a:srgbClr val="FF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2225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r">
              <a:defRPr sz="1200"/>
            </a:lvl1pPr>
          </a:lstStyle>
          <a:p>
            <a:fld id="{11371CE9-0601-456D-8F5D-A69CCE630A60}" type="datetimeFigureOut">
              <a:rPr lang="ru-RU" smtClean="0"/>
              <a:pPr/>
              <a:t>01.04.2024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2225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r">
              <a:defRPr sz="1200"/>
            </a:lvl1pPr>
          </a:lstStyle>
          <a:p>
            <a:fld id="{29867623-A041-40EB-A880-60073C159D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0176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225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r">
              <a:defRPr sz="1200"/>
            </a:lvl1pPr>
          </a:lstStyle>
          <a:p>
            <a:fld id="{9523DC7E-5132-4776-B9B0-2B7FE310F3A9}" type="datetimeFigureOut">
              <a:rPr lang="ru-RU" smtClean="0"/>
              <a:pPr/>
              <a:t>01.04.2024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40088" y="509588"/>
            <a:ext cx="3392487" cy="254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02" tIns="45551" rIns="91102" bIns="4555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267" y="3225880"/>
            <a:ext cx="7898130" cy="3056096"/>
          </a:xfrm>
          <a:prstGeom prst="rect">
            <a:avLst/>
          </a:prstGeom>
        </p:spPr>
        <p:txBody>
          <a:bodyPr vert="horz" lIns="91102" tIns="45551" rIns="91102" bIns="4555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225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r">
              <a:defRPr sz="1200"/>
            </a:lvl1pPr>
          </a:lstStyle>
          <a:p>
            <a:fld id="{B28DBA3E-5DA5-4558-A57B-34017B604B0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4091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95113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90613" y="812800"/>
            <a:ext cx="5337175" cy="4003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None/>
            </a:pPr>
            <a:fld id="{BA4F6FFB-00EA-4098-A3C5-C86BAC62EDE3}" type="slidenum">
              <a:rPr lang="ru-RU" sz="1400" spc="-1" smtClean="0">
                <a:latin typeface="Times New Roman"/>
              </a:rPr>
              <a:pPr algn="r">
                <a:buNone/>
              </a:pPr>
              <a:t>32</a:t>
            </a:fld>
            <a:endParaRPr lang="ru-RU" sz="1400" spc="-1" dirty="0"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4452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90613" y="812800"/>
            <a:ext cx="5337175" cy="4003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None/>
            </a:pPr>
            <a:fld id="{BA4F6FFB-00EA-4098-A3C5-C86BAC62EDE3}" type="slidenum">
              <a:rPr lang="ru-RU" sz="1400" spc="-1" smtClean="0">
                <a:latin typeface="Times New Roman"/>
              </a:rPr>
              <a:pPr algn="r">
                <a:buNone/>
              </a:pPr>
              <a:t>34</a:t>
            </a:fld>
            <a:endParaRPr lang="ru-RU" sz="1400" spc="-1" dirty="0"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1580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36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65776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95113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0088" y="509588"/>
            <a:ext cx="3390900" cy="2544762"/>
          </a:xfrm>
          <a:prstGeom prst="rect">
            <a:avLst/>
          </a:prstGeom>
          <a:ln w="0">
            <a:noFill/>
          </a:ln>
        </p:spPr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987123" y="3225824"/>
            <a:ext cx="7896986" cy="305498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5201"/>
            <a:endParaRPr lang="ru-RU" sz="18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sldNum" idx="7"/>
          </p:nvPr>
        </p:nvSpPr>
        <p:spPr>
          <a:xfrm>
            <a:off x="5592267" y="6450568"/>
            <a:ext cx="4277176" cy="33844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/>
                </a:solidFill>
                <a:latin typeface="Arial"/>
                <a:ea typeface="+mn-ea"/>
              </a:defRPr>
            </a:lvl1pPr>
          </a:lstStyle>
          <a:p>
            <a:fld id="{53C29DE6-8EA3-4D61-A719-B865FBB1F257}" type="slidenum">
              <a:rPr lang="ru-RU"/>
              <a:pPr/>
              <a:t>39</a:t>
            </a:fld>
            <a:endParaRPr lang="ru-RU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0088" y="509588"/>
            <a:ext cx="3390900" cy="2544762"/>
          </a:xfrm>
          <a:prstGeom prst="rect">
            <a:avLst/>
          </a:prstGeom>
          <a:ln w="0">
            <a:noFill/>
          </a:ln>
        </p:spPr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987123" y="3225824"/>
            <a:ext cx="7896986" cy="305498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5201"/>
            <a:endParaRPr lang="ru-RU" sz="18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sldNum" idx="9"/>
          </p:nvPr>
        </p:nvSpPr>
        <p:spPr>
          <a:xfrm>
            <a:off x="5592267" y="6450568"/>
            <a:ext cx="4277176" cy="33844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000000"/>
                </a:solidFill>
                <a:latin typeface="Arial"/>
                <a:ea typeface="+mn-ea"/>
              </a:defRPr>
            </a:lvl1pPr>
          </a:lstStyle>
          <a:p>
            <a:fld id="{19CE84C4-2107-45C9-8A94-BA05C9043990}" type="slidenum">
              <a:rPr lang="ru-RU"/>
              <a:pPr/>
              <a:t>43</a:t>
            </a:fld>
            <a:endParaRPr lang="ru-RU" dirty="0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D2BF1-334D-48CD-9300-411963449A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50532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C475D-7428-40EE-845E-F543496CF34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796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EFC65-FED2-41CA-831A-71B6D4DDD3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819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397-3FEF-43EF-A160-E1763694D38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5041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9F8AA-8680-4519-BC6F-B6F77DCC3C4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40455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74C49-56BE-48BA-9731-68475E0216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4038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5F5A-FA7B-4A79-A997-8EADB494A12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6322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7488E-131E-4412-B567-18ECF6983BC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6328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4B370-BB7F-40CD-BFC4-1403C2FF921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7659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4E2-2877-4167-8284-9A5783C0EDD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0273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81D4-0902-4991-911E-FCE708DB73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6270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3620E-DB5C-4AF2-B21C-3D17FE1DBB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9864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jpeg"/><Relationship Id="rId7" Type="http://schemas.openxmlformats.org/officeDocument/2006/relationships/chart" Target="../charts/chart1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Relationship Id="rId9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chart" Target="../charts/char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1.xml"/><Relationship Id="rId5" Type="http://schemas.openxmlformats.org/officeDocument/2006/relationships/chart" Target="../charts/chart20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4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0.jpeg"/><Relationship Id="rId5" Type="http://schemas.openxmlformats.org/officeDocument/2006/relationships/package" Target="../embeddings/______Microsoft_Office_PowerPoint25.sldx"/><Relationship Id="rId4" Type="http://schemas.openxmlformats.org/officeDocument/2006/relationships/chart" Target="../charts/char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jpeg"/><Relationship Id="rId3" Type="http://schemas.openxmlformats.org/officeDocument/2006/relationships/chart" Target="../charts/chart26.xml"/><Relationship Id="rId7" Type="http://schemas.openxmlformats.org/officeDocument/2006/relationships/image" Target="../media/image64.jpeg"/><Relationship Id="rId12" Type="http://schemas.openxmlformats.org/officeDocument/2006/relationships/image" Target="../media/image6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pn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Relationship Id="rId14" Type="http://schemas.openxmlformats.org/officeDocument/2006/relationships/image" Target="../media/image71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61.jpeg"/><Relationship Id="rId7" Type="http://schemas.openxmlformats.org/officeDocument/2006/relationships/image" Target="../media/image76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png"/><Relationship Id="rId4" Type="http://schemas.openxmlformats.org/officeDocument/2006/relationships/image" Target="../media/image73.jpeg"/><Relationship Id="rId9" Type="http://schemas.openxmlformats.org/officeDocument/2006/relationships/image" Target="../media/image7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9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5" Type="http://schemas.openxmlformats.org/officeDocument/2006/relationships/image" Target="../media/image91.png"/><Relationship Id="rId10" Type="http://schemas.openxmlformats.org/officeDocument/2006/relationships/image" Target="../media/image86.pn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image" Target="../media/image90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96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13" Type="http://schemas.openxmlformats.org/officeDocument/2006/relationships/image" Target="../media/image106.jpeg"/><Relationship Id="rId3" Type="http://schemas.openxmlformats.org/officeDocument/2006/relationships/image" Target="../media/image72.jpeg"/><Relationship Id="rId7" Type="http://schemas.openxmlformats.org/officeDocument/2006/relationships/image" Target="../media/image100.jpeg"/><Relationship Id="rId12" Type="http://schemas.openxmlformats.org/officeDocument/2006/relationships/image" Target="../media/image10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jpeg"/><Relationship Id="rId10" Type="http://schemas.openxmlformats.org/officeDocument/2006/relationships/image" Target="../media/image103.jpeg"/><Relationship Id="rId4" Type="http://schemas.openxmlformats.org/officeDocument/2006/relationships/image" Target="../media/image61.jpeg"/><Relationship Id="rId9" Type="http://schemas.openxmlformats.org/officeDocument/2006/relationships/image" Target="../media/image10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8.xml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chart" Target="../charts/chart29.xml"/><Relationship Id="rId7" Type="http://schemas.openxmlformats.org/officeDocument/2006/relationships/image" Target="../media/image1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1.jpeg"/><Relationship Id="rId5" Type="http://schemas.openxmlformats.org/officeDocument/2006/relationships/image" Target="../media/image110.png"/><Relationship Id="rId4" Type="http://schemas.openxmlformats.org/officeDocument/2006/relationships/image" Target="../media/image3.jpeg"/><Relationship Id="rId9" Type="http://schemas.openxmlformats.org/officeDocument/2006/relationships/image" Target="../media/image1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15.jpeg"/><Relationship Id="rId7" Type="http://schemas.openxmlformats.org/officeDocument/2006/relationships/image" Target="../media/image124.jpeg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10" Type="http://schemas.openxmlformats.org/officeDocument/2006/relationships/image" Target="../media/image127.jpeg"/><Relationship Id="rId4" Type="http://schemas.openxmlformats.org/officeDocument/2006/relationships/image" Target="../media/image121.jpeg"/><Relationship Id="rId9" Type="http://schemas.openxmlformats.org/officeDocument/2006/relationships/image" Target="../media/image126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115.jpeg"/><Relationship Id="rId7" Type="http://schemas.openxmlformats.org/officeDocument/2006/relationships/image" Target="../media/image131.jpeg"/><Relationship Id="rId12" Type="http://schemas.openxmlformats.org/officeDocument/2006/relationships/image" Target="../media/image136.jpeg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0.jpeg"/><Relationship Id="rId11" Type="http://schemas.openxmlformats.org/officeDocument/2006/relationships/image" Target="../media/image135.jpeg"/><Relationship Id="rId5" Type="http://schemas.openxmlformats.org/officeDocument/2006/relationships/image" Target="../media/image129.jpeg"/><Relationship Id="rId10" Type="http://schemas.openxmlformats.org/officeDocument/2006/relationships/image" Target="../media/image134.jpeg"/><Relationship Id="rId4" Type="http://schemas.openxmlformats.org/officeDocument/2006/relationships/image" Target="../media/image128.jpeg"/><Relationship Id="rId9" Type="http://schemas.openxmlformats.org/officeDocument/2006/relationships/image" Target="../media/image13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13" Type="http://schemas.openxmlformats.org/officeDocument/2006/relationships/image" Target="../media/image147.png"/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12" Type="http://schemas.openxmlformats.org/officeDocument/2006/relationships/image" Target="../media/image146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0.png"/><Relationship Id="rId11" Type="http://schemas.openxmlformats.org/officeDocument/2006/relationships/image" Target="../media/image145.jpeg"/><Relationship Id="rId5" Type="http://schemas.openxmlformats.org/officeDocument/2006/relationships/image" Target="../media/image139.png"/><Relationship Id="rId15" Type="http://schemas.openxmlformats.org/officeDocument/2006/relationships/image" Target="../media/image149.png"/><Relationship Id="rId10" Type="http://schemas.openxmlformats.org/officeDocument/2006/relationships/image" Target="../media/image144.png"/><Relationship Id="rId4" Type="http://schemas.openxmlformats.org/officeDocument/2006/relationships/image" Target="../media/image138.png"/><Relationship Id="rId9" Type="http://schemas.openxmlformats.org/officeDocument/2006/relationships/image" Target="../media/image143.png"/><Relationship Id="rId14" Type="http://schemas.openxmlformats.org/officeDocument/2006/relationships/image" Target="../media/image1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7" Type="http://schemas.openxmlformats.org/officeDocument/2006/relationships/image" Target="../media/image15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" y="0"/>
            <a:ext cx="9143999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899592" y="3068960"/>
            <a:ext cx="7366843" cy="131539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Доклад о результатах деятельности </a:t>
            </a:r>
          </a:p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 городского округа город Буй</a:t>
            </a:r>
          </a:p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за 2023 год </a:t>
            </a:r>
          </a:p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и задачи на 2024 год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067175" y="5445125"/>
            <a:ext cx="41767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Доклад  </a:t>
            </a:r>
          </a:p>
          <a:p>
            <a:r>
              <a:rPr lang="ru-RU" sz="1600" b="1" dirty="0">
                <a:solidFill>
                  <a:srgbClr val="C00000"/>
                </a:solidFill>
              </a:rPr>
              <a:t>Главы городского округа город Буй</a:t>
            </a:r>
          </a:p>
          <a:p>
            <a:r>
              <a:rPr lang="ru-RU" sz="1600" b="1" dirty="0">
                <a:solidFill>
                  <a:srgbClr val="C00000"/>
                </a:solidFill>
              </a:rPr>
              <a:t>Игоря Александровича  Ральникова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" name="Содержимое 15" descr="IMG_3174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940248" y="1825625"/>
            <a:ext cx="3263504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16512" y="40466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Развитие  потребительского  рынка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41288953"/>
              </p:ext>
            </p:extLst>
          </p:nvPr>
        </p:nvGraphicFramePr>
        <p:xfrm>
          <a:off x="611560" y="1556792"/>
          <a:ext cx="360040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50738183"/>
              </p:ext>
            </p:extLst>
          </p:nvPr>
        </p:nvGraphicFramePr>
        <p:xfrm>
          <a:off x="3923928" y="4653136"/>
          <a:ext cx="4032448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9552" y="1052736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Оборот розничной торговли, млн. руб.</a:t>
            </a:r>
          </a:p>
        </p:txBody>
      </p:sp>
      <p:graphicFrame>
        <p:nvGraphicFramePr>
          <p:cNvPr id="12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61473675"/>
              </p:ext>
            </p:extLst>
          </p:nvPr>
        </p:nvGraphicFramePr>
        <p:xfrm>
          <a:off x="5076056" y="4941168"/>
          <a:ext cx="3384376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48064" y="4725144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Объем платных услуг, млн. руб.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16016" y="2852936"/>
            <a:ext cx="38854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Объем  услуг общественного питания, млн. руб.</a:t>
            </a:r>
          </a:p>
        </p:txBody>
      </p:sp>
      <p:graphicFrame>
        <p:nvGraphicFramePr>
          <p:cNvPr id="15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81469717"/>
              </p:ext>
            </p:extLst>
          </p:nvPr>
        </p:nvGraphicFramePr>
        <p:xfrm>
          <a:off x="4788024" y="3140968"/>
          <a:ext cx="3744416" cy="1520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7" name="Рисунок 16" descr="IMG_3174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899592" y="4653136"/>
            <a:ext cx="3096344" cy="1827924"/>
          </a:xfrm>
          <a:prstGeom prst="rect">
            <a:avLst/>
          </a:prstGeom>
        </p:spPr>
      </p:pic>
      <p:pic>
        <p:nvPicPr>
          <p:cNvPr id="18" name="Рисунок 17" descr="IMG_3141.JPG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5436096" y="1052736"/>
            <a:ext cx="2736304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0233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69733" y="188640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РАЗВИТИЕ   малого  и   среднего    предпринимательства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95536" y="980728"/>
            <a:ext cx="8371353" cy="864096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В городском округе город Буй осуществляют деятельность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430  субъект  малого  и среднего   предпринимательства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(данные Реестра  Федеральной налоговой службы России на 10.01.2024), в том числе: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539552" y="1988840"/>
            <a:ext cx="2540982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1 среднее предприятие 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275856" y="2060848"/>
            <a:ext cx="2562525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82  малых предприятия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012160" y="1988840"/>
            <a:ext cx="2562525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347 индивидуальных предпринимателя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95536" y="5877272"/>
            <a:ext cx="8443360" cy="767939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300" b="1" dirty="0">
                <a:solidFill>
                  <a:srgbClr val="002060"/>
                </a:solidFill>
              </a:rPr>
              <a:t>Перечень муниципального имущества, предназначенный для оказания имущественной поддержки субъектам МСП,   включает </a:t>
            </a:r>
            <a:r>
              <a:rPr lang="ru-RU" sz="1300" b="1" dirty="0" smtClean="0">
                <a:solidFill>
                  <a:srgbClr val="002060"/>
                </a:solidFill>
              </a:rPr>
              <a:t>15 </a:t>
            </a:r>
            <a:r>
              <a:rPr lang="ru-RU" sz="1300" b="1" dirty="0">
                <a:solidFill>
                  <a:srgbClr val="002060"/>
                </a:solidFill>
              </a:rPr>
              <a:t>объектов общей площадью </a:t>
            </a:r>
            <a:r>
              <a:rPr lang="ru-RU" sz="1300" b="1" dirty="0" smtClean="0">
                <a:solidFill>
                  <a:srgbClr val="002060"/>
                </a:solidFill>
              </a:rPr>
              <a:t>1210 кв.м</a:t>
            </a:r>
            <a:r>
              <a:rPr lang="ru-RU" sz="1300" b="1" dirty="0">
                <a:solidFill>
                  <a:srgbClr val="002060"/>
                </a:solidFill>
              </a:rPr>
              <a:t>, из них 4 - предоставлено в аренду  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395536" y="3140968"/>
            <a:ext cx="8371352" cy="504056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300" b="1" dirty="0">
                <a:solidFill>
                  <a:srgbClr val="002060"/>
                </a:solidFill>
              </a:rPr>
              <a:t>Малое  и среднее предпринимательство обеспечивает   33 % общего объема производства</a:t>
            </a: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95536" y="3717032"/>
            <a:ext cx="8371352" cy="72008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>
                <a:solidFill>
                  <a:srgbClr val="002060"/>
                </a:solidFill>
              </a:rPr>
              <a:t>В сфере малого и среднего предпринимательства занято более 2  тыс. чел., </a:t>
            </a:r>
          </a:p>
          <a:p>
            <a:pPr algn="ctr"/>
            <a:r>
              <a:rPr lang="ru-RU" sz="1300" b="1" dirty="0">
                <a:solidFill>
                  <a:srgbClr val="002060"/>
                </a:solidFill>
              </a:rPr>
              <a:t>что составляет   22  % от числа занятых в экономике городского округа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395536" y="4509120"/>
            <a:ext cx="8371352" cy="72008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>
                <a:solidFill>
                  <a:srgbClr val="002060"/>
                </a:solidFill>
              </a:rPr>
              <a:t>По состоянию на 01.01.2024 года отсутствует кредиторская задолженность за выполненные работы и оказанные услуги по муниципальным контрактам и договорам перед субъектами МСП </a:t>
            </a: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395536" y="5301208"/>
            <a:ext cx="8371352" cy="504056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>
                <a:solidFill>
                  <a:srgbClr val="002060"/>
                </a:solidFill>
              </a:rPr>
              <a:t>За отчетный год трое индивидуальных предпринимателей и самозанятых   заключили «социальный контракт»</a:t>
            </a:r>
          </a:p>
          <a:p>
            <a:pPr algn="ctr"/>
            <a:r>
              <a:rPr lang="ru-RU" sz="1300" b="1" dirty="0">
                <a:solidFill>
                  <a:srgbClr val="002060"/>
                </a:solidFill>
              </a:rPr>
              <a:t> на общую сумму 1 млн. руб.</a:t>
            </a:r>
            <a:endParaRPr lang="ru-RU" sz="13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9014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Содержимое 11" descr="DSC_23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308496" y="1825625"/>
            <a:ext cx="6527007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2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20115509"/>
              </p:ext>
            </p:extLst>
          </p:nvPr>
        </p:nvGraphicFramePr>
        <p:xfrm>
          <a:off x="5148064" y="4725144"/>
          <a:ext cx="35283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81392" y="40466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Объем  инвестициЙ в основной капитал, 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млн. руб. 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97589167"/>
              </p:ext>
            </p:extLst>
          </p:nvPr>
        </p:nvGraphicFramePr>
        <p:xfrm>
          <a:off x="1043608" y="2708920"/>
          <a:ext cx="6912768" cy="4005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1" name="Рисунок 10" descr="DSC_1103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796136" y="980728"/>
            <a:ext cx="2843376" cy="1895110"/>
          </a:xfrm>
          <a:prstGeom prst="rect">
            <a:avLst/>
          </a:prstGeom>
        </p:spPr>
      </p:pic>
      <p:pic>
        <p:nvPicPr>
          <p:cNvPr id="14" name="Рисунок 13" descr="DSC_1143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95536" y="980728"/>
            <a:ext cx="2735796" cy="1823864"/>
          </a:xfrm>
          <a:prstGeom prst="rect">
            <a:avLst/>
          </a:prstGeom>
        </p:spPr>
      </p:pic>
      <p:pic>
        <p:nvPicPr>
          <p:cNvPr id="15" name="Рисунок 14" descr="БХЗ 1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275856" y="980728"/>
            <a:ext cx="2411760" cy="180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1413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SAM_537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71108" y="1825625"/>
            <a:ext cx="5801784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2740" y="34485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err="1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ДОГазификация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51920" y="1556792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Критерии домовладений, подлежащих догазификации:</a:t>
            </a:r>
          </a:p>
          <a:p>
            <a:endParaRPr lang="ru-RU" sz="1400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зарегистрированное домовладение и земельный участок,</a:t>
            </a:r>
            <a:endParaRPr lang="ru-RU" sz="1400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наличие в населенном пункте сети газораспределения,</a:t>
            </a:r>
            <a:endParaRPr lang="ru-RU" sz="1400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осуществление по существующей сети газораспределения транспортировки.</a:t>
            </a:r>
            <a:endParaRPr lang="ru-RU" sz="1400" dirty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4077072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Принято 456 заявок на бесплатную догазификацию, 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них   заключено 452 договора,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выполнены работы по 424 договорам,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осуществлено 293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пуска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газа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5569" name="Picture 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552" y="1628800"/>
            <a:ext cx="3312368" cy="2484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38861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SAM_537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71108" y="1825625"/>
            <a:ext cx="5801784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2740" y="34485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Объемы      жилищного      строительства,  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кв. м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11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56139720"/>
              </p:ext>
            </p:extLst>
          </p:nvPr>
        </p:nvGraphicFramePr>
        <p:xfrm>
          <a:off x="1403648" y="2924944"/>
          <a:ext cx="6048672" cy="3933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" name="Рисунок 13" descr="ул. Лесная д 4 (1)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3131840" y="1196752"/>
            <a:ext cx="2805181" cy="2016224"/>
          </a:xfrm>
          <a:prstGeom prst="rect">
            <a:avLst/>
          </a:prstGeom>
        </p:spPr>
      </p:pic>
      <p:pic>
        <p:nvPicPr>
          <p:cNvPr id="15" name="Рисунок 14" descr="ул. Степана Разина д 43(3)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467544" y="1556792"/>
            <a:ext cx="2505878" cy="2088232"/>
          </a:xfrm>
          <a:prstGeom prst="rect">
            <a:avLst/>
          </a:prstGeom>
        </p:spPr>
      </p:pic>
      <p:pic>
        <p:nvPicPr>
          <p:cNvPr id="17" name="Рисунок 16" descr="ул. Ленских событий д 7-75(2)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012160" y="1556792"/>
            <a:ext cx="2727832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8861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1038" y="332656"/>
            <a:ext cx="34918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Обеспечение жильём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graphicFrame>
        <p:nvGraphicFramePr>
          <p:cNvPr id="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08905473"/>
              </p:ext>
            </p:extLst>
          </p:nvPr>
        </p:nvGraphicFramePr>
        <p:xfrm>
          <a:off x="0" y="844550"/>
          <a:ext cx="9109075" cy="601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21927355"/>
              </p:ext>
            </p:extLst>
          </p:nvPr>
        </p:nvGraphicFramePr>
        <p:xfrm>
          <a:off x="4932040" y="1129036"/>
          <a:ext cx="3456384" cy="5151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661694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молодая семья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04144" y="1825625"/>
            <a:ext cx="7735712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70284" y="22697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КОЛИЧЕСТВО МОЛОДЫХ СЕМЕЙ, ПОЛУЧИВШИХ СОЦИАЛЬНЫЕ ВЫПЛАТЫ НА УЛУЧШЕНИЕ ЖИЛИЩНЫХ УСЛОВИЙ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259133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1522507"/>
            <a:ext cx="41044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Новожиловы - вручение св-ва 202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71600" y="3645024"/>
            <a:ext cx="2458363" cy="2845555"/>
          </a:xfrm>
          <a:prstGeom prst="rect">
            <a:avLst/>
          </a:prstGeom>
        </p:spPr>
      </p:pic>
      <p:graphicFrame>
        <p:nvGraphicFramePr>
          <p:cNvPr id="15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87984199"/>
              </p:ext>
            </p:extLst>
          </p:nvPr>
        </p:nvGraphicFramePr>
        <p:xfrm>
          <a:off x="1187624" y="1484784"/>
          <a:ext cx="453650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87984199"/>
              </p:ext>
            </p:extLst>
          </p:nvPr>
        </p:nvGraphicFramePr>
        <p:xfrm>
          <a:off x="3563888" y="4365104"/>
          <a:ext cx="453650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572000" y="4005064"/>
            <a:ext cx="381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Средства местного бюджета, тыс. руб. 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47664" y="112474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Средства  бюджетов всех уровней, тыс. руб. 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5464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ustomShape 1"/>
          <p:cNvSpPr/>
          <p:nvPr/>
        </p:nvSpPr>
        <p:spPr>
          <a:xfrm>
            <a:off x="457200" y="274680"/>
            <a:ext cx="8226720" cy="11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4" name="CustomShape 2"/>
          <p:cNvSpPr/>
          <p:nvPr/>
        </p:nvSpPr>
        <p:spPr>
          <a:xfrm>
            <a:off x="457200" y="1600200"/>
            <a:ext cx="8226720" cy="45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5" name="Picture 4"/>
          <p:cNvPicPr/>
          <p:nvPr/>
        </p:nvPicPr>
        <p:blipFill>
          <a:blip r:embed="rId2" cstate="email"/>
          <a:stretch/>
        </p:blipFill>
        <p:spPr>
          <a:xfrm>
            <a:off x="0" y="14040"/>
            <a:ext cx="9195480" cy="6843960"/>
          </a:xfrm>
          <a:prstGeom prst="rect">
            <a:avLst/>
          </a:prstGeom>
          <a:ln>
            <a:noFill/>
          </a:ln>
        </p:spPr>
      </p:pic>
      <p:sp>
        <p:nvSpPr>
          <p:cNvPr id="346" name="CustomShape 3"/>
          <p:cNvSpPr/>
          <p:nvPr/>
        </p:nvSpPr>
        <p:spPr>
          <a:xfrm>
            <a:off x="-106560" y="357120"/>
            <a:ext cx="9249480" cy="69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7" name="CustomShape 4"/>
          <p:cNvSpPr/>
          <p:nvPr/>
        </p:nvSpPr>
        <p:spPr>
          <a:xfrm>
            <a:off x="467640" y="1052640"/>
            <a:ext cx="8146800" cy="619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" name="Прямоугольник 20"/>
          <p:cNvSpPr/>
          <p:nvPr/>
        </p:nvSpPr>
        <p:spPr>
          <a:xfrm>
            <a:off x="945537" y="357166"/>
            <a:ext cx="6913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Финансирование     дорожной     отрасли, </a:t>
            </a:r>
            <a:r>
              <a:rPr lang="ru-RU" b="1" kern="10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тыс. руб.</a:t>
            </a:r>
            <a:endParaRPr lang="ru-RU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5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18120916"/>
              </p:ext>
            </p:extLst>
          </p:nvPr>
        </p:nvGraphicFramePr>
        <p:xfrm>
          <a:off x="2339752" y="1412776"/>
          <a:ext cx="4104456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635896" y="134076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2022г.                     2023г.</a:t>
            </a:r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080" y="4365104"/>
            <a:ext cx="2846520" cy="208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дороги.jpg"/>
          <p:cNvPicPr>
            <a:picLocks noChangeAspect="1"/>
          </p:cNvPicPr>
          <p:nvPr/>
        </p:nvPicPr>
        <p:blipFill>
          <a:blip r:embed="rId5" cstate="print"/>
          <a:srcRect l="13590" t="34671" r="24003"/>
          <a:stretch>
            <a:fillRect/>
          </a:stretch>
        </p:blipFill>
        <p:spPr>
          <a:xfrm>
            <a:off x="1331640" y="4293096"/>
            <a:ext cx="2808312" cy="220486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/>
                <a:gridCol w="1510920"/>
                <a:gridCol w="1510920"/>
                <a:gridCol w="1510920"/>
                <a:gridCol w="1510920"/>
              </a:tblGrid>
              <a:tr h="26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813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Рабочий стол\Отчет 2017 год\2023\фото\дороги\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20072" y="4365104"/>
            <a:ext cx="2808312" cy="187147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508104" y="6237312"/>
            <a:ext cx="3312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Клубная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 descr="D:\Рабочий стол\Отчет 2017 год\2023\фото\дороги\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259632" y="4437112"/>
            <a:ext cx="2808312" cy="187147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043608" y="6237312"/>
            <a:ext cx="38164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Загородная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836713"/>
            <a:ext cx="80648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2023году выполнено ремонта муниципальных дорог -  28,2 тыс.кв.м: </a:t>
            </a:r>
          </a:p>
          <a:p>
            <a:pPr algn="ctr"/>
            <a:endParaRPr lang="ru-RU" sz="13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1) ремонт асфальтобетонного покрытия автомобильных дорог по улицам Загородная, Добролюбова, Кончина, Клубная, Социализма – 19,4 тыс.кв.м;</a:t>
            </a: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2) ямочный ремонт асфальтобетонного покрытия автомобильных дорог методом </a:t>
            </a:r>
            <a:r>
              <a:rPr lang="ru-RU" sz="1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пневмонабрызга</a:t>
            </a:r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0,6 тыс.кв.м; </a:t>
            </a: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3) ремонт  тротуара по ул. Вологодская  – 0,3 тыс.кв.м;</a:t>
            </a: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4) восстановление профиля автомобильных дорог по ул. Боровая, </a:t>
            </a:r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3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Обороны, ул.Пушкина, </a:t>
            </a:r>
            <a:r>
              <a:rPr lang="ru-RU" sz="13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13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Набережная </a:t>
            </a:r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3,9 тыс.кв.м;</a:t>
            </a: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5) ремонт асфальтобетонного покрытия автомобильной дороги по ул. Республиканская  – 1,7 тыс.кв.м;</a:t>
            </a: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6) ремонту   автомобильной дороги по ул. 9 Января от дома № 48 до перекрестка с ул. Ивана Сусанина – 2,3 тыс.кв.м.</a:t>
            </a: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В рамках реализации конкурса «народный бюджет» выполнен ремонт пешеходного тротуара по ул. Островского на сумму 444,7 тыс. руб.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260648"/>
            <a:ext cx="78198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Ремонт и содержание дорог</a:t>
            </a:r>
          </a:p>
          <a:p>
            <a:pPr algn="ctr">
              <a:lnSpc>
                <a:spcPct val="100000"/>
              </a:lnSpc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558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6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813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87944" y="332656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ООО  АТП    </a:t>
            </a:r>
            <a:r>
              <a:rPr lang="ru-RU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. Буя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1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1844667539"/>
              </p:ext>
            </p:extLst>
          </p:nvPr>
        </p:nvGraphicFramePr>
        <p:xfrm>
          <a:off x="467544" y="1988840"/>
          <a:ext cx="468680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Рисунок 12" descr="https://sun9-37.userapi.com/impg/d9FKJTf0vIw2IUH6iJn0NbEwN1ulzx54yjGRwA/0p2QPXvCBso.jpg?size=604x453&amp;quality=95&amp;sign=c0b8eb4d8302ba0ec5adb3b62bc5cfb7&amp;c_uniq_tag=UF_Bc-B_uzf2npPYAXdf_82vMQry7-1rVvr_vFoED_U&amp;type=album"/>
          <p:cNvPicPr/>
          <p:nvPr/>
        </p:nvPicPr>
        <p:blipFill>
          <a:blip r:embed="rId4" cstate="print"/>
          <a:srcRect l="13520" t="10469" r="11687" b="9272"/>
          <a:stretch>
            <a:fillRect/>
          </a:stretch>
        </p:blipFill>
        <p:spPr bwMode="auto">
          <a:xfrm>
            <a:off x="5292080" y="1124744"/>
            <a:ext cx="316835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5C72ADA5-4F38-4F6B-A935-4C257585DDE1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480803455"/>
              </p:ext>
            </p:extLst>
          </p:nvPr>
        </p:nvGraphicFramePr>
        <p:xfrm>
          <a:off x="628650" y="2461344"/>
          <a:ext cx="5363381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75558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457200" y="274680"/>
            <a:ext cx="8226360" cy="1139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" name="CustomShape 2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9" name="Picture 4"/>
          <p:cNvPicPr/>
          <p:nvPr/>
        </p:nvPicPr>
        <p:blipFill>
          <a:blip r:embed="rId2" cstate="email"/>
          <a:stretch/>
        </p:blipFill>
        <p:spPr>
          <a:xfrm>
            <a:off x="12680" y="0"/>
            <a:ext cx="9195120" cy="6843600"/>
          </a:xfrm>
          <a:prstGeom prst="rect">
            <a:avLst/>
          </a:prstGeom>
          <a:ln>
            <a:noFill/>
          </a:ln>
        </p:spPr>
      </p:pic>
      <p:sp>
        <p:nvSpPr>
          <p:cNvPr id="120" name="CustomShape 3"/>
          <p:cNvSpPr/>
          <p:nvPr/>
        </p:nvSpPr>
        <p:spPr>
          <a:xfrm>
            <a:off x="-54360" y="160560"/>
            <a:ext cx="9249120" cy="100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налоговые  и  неналоговые  доходы  </a:t>
            </a:r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бюджета   городского   округа   город   буй,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864401462"/>
              </p:ext>
            </p:extLst>
          </p:nvPr>
        </p:nvGraphicFramePr>
        <p:xfrm>
          <a:off x="971600" y="1412776"/>
          <a:ext cx="7200800" cy="4710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88680009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ГОД</a:t>
            </a:r>
          </a:p>
        </p:txBody>
      </p:sp>
      <p:pic>
        <p:nvPicPr>
          <p:cNvPr id="8" name="Содержимое 7" descr="IMG_20200312_0949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8285134" y="5786454"/>
            <a:ext cx="230216" cy="110681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034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0225" y="404664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Мероприятия по Благоустройству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0100" y="857232"/>
            <a:ext cx="761231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- обслуживание и ремонте сетей уличного освещения,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содержание парков, скверов, площадей, цветочных клумб и зеленых насаждений,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организация месячника по благоустройству,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ремонте и содержание шахтных питьевых колодцев,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содержание и обслуживание водных объектов (пляж на р. Кострома),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содержание городских кладбищ.</a:t>
            </a:r>
          </a:p>
          <a:p>
            <a:endParaRPr lang="ru-RU" sz="1400" dirty="0"/>
          </a:p>
        </p:txBody>
      </p:sp>
      <p:pic>
        <p:nvPicPr>
          <p:cNvPr id="35943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8024" y="4509120"/>
            <a:ext cx="2880320" cy="190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2 спил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331640" y="2420888"/>
            <a:ext cx="2651787" cy="1988840"/>
          </a:xfrm>
          <a:prstGeom prst="rect">
            <a:avLst/>
          </a:prstGeom>
        </p:spPr>
      </p:pic>
      <p:pic>
        <p:nvPicPr>
          <p:cNvPr id="12" name="Рисунок 11" descr="субботники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932040" y="2348880"/>
            <a:ext cx="2555776" cy="1916832"/>
          </a:xfrm>
          <a:prstGeom prst="rect">
            <a:avLst/>
          </a:prstGeom>
        </p:spPr>
      </p:pic>
      <p:pic>
        <p:nvPicPr>
          <p:cNvPr id="13" name="Рисунок 12" descr="кладбище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259632" y="4725144"/>
            <a:ext cx="3096344" cy="163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2219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«Формирование современной городской среды»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2023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5576" y="1124744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Комплексное благоустройство общественной территории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сквер по ул. Социализма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Сумма  работ -  10378,3 тыс. 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оциализма 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03848" y="2924944"/>
            <a:ext cx="2340260" cy="3120346"/>
          </a:xfrm>
          <a:prstGeom prst="rect">
            <a:avLst/>
          </a:prstGeom>
        </p:spPr>
      </p:pic>
      <p:pic>
        <p:nvPicPr>
          <p:cNvPr id="7" name="Рисунок 6" descr="социализма 2.jpg"/>
          <p:cNvPicPr>
            <a:picLocks noChangeAspect="1"/>
          </p:cNvPicPr>
          <p:nvPr/>
        </p:nvPicPr>
        <p:blipFill>
          <a:blip r:embed="rId4" cstate="screen"/>
          <a:srcRect r="-2513"/>
          <a:stretch>
            <a:fillRect/>
          </a:stretch>
        </p:blipFill>
        <p:spPr>
          <a:xfrm>
            <a:off x="611560" y="3861048"/>
            <a:ext cx="2448272" cy="2648702"/>
          </a:xfrm>
          <a:prstGeom prst="rect">
            <a:avLst/>
          </a:prstGeom>
        </p:spPr>
      </p:pic>
      <p:pic>
        <p:nvPicPr>
          <p:cNvPr id="8" name="Рисунок 7" descr="социализма 4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96136" y="4581128"/>
            <a:ext cx="2808313" cy="1872208"/>
          </a:xfrm>
          <a:prstGeom prst="rect">
            <a:avLst/>
          </a:prstGeom>
        </p:spPr>
      </p:pic>
      <p:pic>
        <p:nvPicPr>
          <p:cNvPr id="9" name="Рисунок 8" descr="DSC_2545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796136" y="2132856"/>
            <a:ext cx="2808311" cy="1872208"/>
          </a:xfrm>
          <a:prstGeom prst="rect">
            <a:avLst/>
          </a:prstGeom>
        </p:spPr>
      </p:pic>
      <p:pic>
        <p:nvPicPr>
          <p:cNvPr id="10" name="Рисунок 9" descr="соц 5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39552" y="2060848"/>
            <a:ext cx="2448272" cy="163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9325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0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«Формирование современной городской среды»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2023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3568" y="112474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Комплексное благоустройство общественной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территории: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благоустройство Центральной части города с парком Стрелка - «Буйская Стрелка»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Сумма  работ -  108,003 млн. 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фото Буйская стрелка после реализации  (9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60032" y="2420888"/>
            <a:ext cx="2736304" cy="2052228"/>
          </a:xfrm>
          <a:prstGeom prst="rect">
            <a:avLst/>
          </a:prstGeom>
        </p:spPr>
      </p:pic>
      <p:pic>
        <p:nvPicPr>
          <p:cNvPr id="8" name="Рисунок 7" descr="фото Буйская стрелка после реализации  (10)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331640" y="2420888"/>
            <a:ext cx="2651786" cy="1988840"/>
          </a:xfrm>
          <a:prstGeom prst="rect">
            <a:avLst/>
          </a:prstGeom>
        </p:spPr>
      </p:pic>
      <p:pic>
        <p:nvPicPr>
          <p:cNvPr id="10" name="Рисунок 9" descr="стрелка 1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88024" y="4653136"/>
            <a:ext cx="2808312" cy="1872208"/>
          </a:xfrm>
          <a:prstGeom prst="rect">
            <a:avLst/>
          </a:prstGeom>
        </p:spPr>
      </p:pic>
      <p:pic>
        <p:nvPicPr>
          <p:cNvPr id="11" name="Рисунок 10" descr="стрелка10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331640" y="4653136"/>
            <a:ext cx="2735796" cy="182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9325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«Формирование современной городской среды»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2023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980729"/>
            <a:ext cx="7560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Реализовано благоустройство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2-х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дворовых территорий на общую сумму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4408,1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руб.: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ул. Октябрьской революции, д. 135 совместно с ул. 10 Годовщины Октября, д. 54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1988840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7944" y="386104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двор до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15616" y="1916832"/>
            <a:ext cx="3006765" cy="4004401"/>
          </a:xfrm>
          <a:prstGeom prst="rect">
            <a:avLst/>
          </a:prstGeom>
        </p:spPr>
      </p:pic>
      <p:pic>
        <p:nvPicPr>
          <p:cNvPr id="8" name="Рисунок 7" descr="двор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932040" y="1988840"/>
            <a:ext cx="2970268" cy="395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9325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«Формирование современной городской среды»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2024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1052736"/>
            <a:ext cx="31683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Благоустройство общественной территории «Торговый Пятачок»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пересечении ул. Октябрьской революции и ул. Красной Армии 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Предусмотрено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финансирование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сумме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9090,3 тыс.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аздел ПД № 2 01ПД-06-2023-ГП_page-0016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932040" y="1268760"/>
            <a:ext cx="3024336" cy="2016224"/>
          </a:xfrm>
          <a:prstGeom prst="rect">
            <a:avLst/>
          </a:prstGeom>
        </p:spPr>
      </p:pic>
      <p:pic>
        <p:nvPicPr>
          <p:cNvPr id="8" name="Рисунок 7" descr="Раздел ПД № 2 01ПД-06-2023-ГП_page-0005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2123728" y="3645024"/>
            <a:ext cx="5112568" cy="309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9325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60407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«Местные инициативы»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2023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08720"/>
            <a:ext cx="7790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 </a:t>
            </a:r>
          </a:p>
          <a:p>
            <a:pPr algn="ctr"/>
            <a:endParaRPr lang="ru-RU" sz="1400" b="1" dirty="0"/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1124744"/>
            <a:ext cx="2880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 Проведён уличный водопровод по улицам Челюскинцев, Мичурина, Древесный питомник, Кооперативная, Галичская, Костромская, Мира,  Дружбы на сумму 6 197,3 тыс. руб.</a:t>
            </a: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газификация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5576" y="3044619"/>
            <a:ext cx="2664296" cy="1776197"/>
          </a:xfrm>
          <a:prstGeom prst="rect">
            <a:avLst/>
          </a:prstGeom>
        </p:spPr>
      </p:pic>
      <p:pic>
        <p:nvPicPr>
          <p:cNvPr id="15" name="Рисунок 14" descr="DSC_2068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27584" y="4869160"/>
            <a:ext cx="2592288" cy="1728193"/>
          </a:xfrm>
          <a:prstGeom prst="rect">
            <a:avLst/>
          </a:prstGeom>
        </p:spPr>
      </p:pic>
      <p:pic>
        <p:nvPicPr>
          <p:cNvPr id="16" name="Рисунок 15" descr="местные инициативы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3851920" y="1268760"/>
            <a:ext cx="4320480" cy="1728192"/>
          </a:xfrm>
          <a:prstGeom prst="rect">
            <a:avLst/>
          </a:prstGeom>
        </p:spPr>
      </p:pic>
      <p:pic>
        <p:nvPicPr>
          <p:cNvPr id="17" name="Рисунок 16" descr="местные инициативы 3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3923928" y="3212976"/>
            <a:ext cx="4248472" cy="158417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100392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283968" y="5157192"/>
            <a:ext cx="3672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Благоустроена территория и выполнен ремонт асфальтобетонного покрытия на территории МДОУ детский сад №3 «Родничок» на сумму 3 894,1 тыс. руб.</a:t>
            </a:r>
            <a:endParaRPr lang="ru-RU" sz="1400" dirty="0" smtClean="0">
              <a:solidFill>
                <a:srgbClr val="002060"/>
              </a:solidFill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6554035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-69733" y="188640"/>
            <a:ext cx="925252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3617097109"/>
              </p:ext>
            </p:extLst>
          </p:nvPr>
        </p:nvGraphicFramePr>
        <p:xfrm>
          <a:off x="1619672" y="908720"/>
          <a:ext cx="648072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78592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0154981"/>
              </p:ext>
            </p:extLst>
          </p:nvPr>
        </p:nvGraphicFramePr>
        <p:xfrm>
          <a:off x="0" y="-171400"/>
          <a:ext cx="9144000" cy="7029400"/>
        </p:xfrm>
        <a:graphic>
          <a:graphicData uri="http://schemas.openxmlformats.org/presentationml/2006/ole">
            <p:oleObj spid="_x0000_s441346" name="Слайд" r:id="rId5" imgW="1870097" imgH="1401991" progId="PowerPoint.Slide.12">
              <p:embed/>
            </p:oleObj>
          </a:graphicData>
        </a:graphic>
      </p:graphicFrame>
      <p:pic>
        <p:nvPicPr>
          <p:cNvPr id="1028" name="Picture 4" descr="https://avatars.mds.yandex.net/i?id=2a0000017a17156e04e2d7c5261fca6dc89f-4613717-images-thumbs&amp;n=1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7584" y="3933056"/>
            <a:ext cx="4536504" cy="27025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6370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188640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b="1" kern="50" dirty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ПРОГРАММА КОМПЛЕКСНОГО РАЗВИТИЯ СИСТЕМ КОММУНАЛЬНОЙ ИНФРАСТРУКТУРЫ    с 2015 по 2025 год</a:t>
            </a:r>
            <a:endParaRPr lang="ru-RU" kern="50" dirty="0">
              <a:solidFill>
                <a:srgbClr val="FF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268760"/>
            <a:ext cx="79208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рамках реализации программы энергосбережения и повышения энергетической эффективности выполнены мероприятия для снижения потерь тепловой энергии при транспортировке, заменено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503 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метров трубопроводов тепловых сетей.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2924944"/>
            <a:ext cx="273630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1920" y="2924944"/>
            <a:ext cx="4608512" cy="3452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37656938"/>
      </p:ext>
    </p:extLst>
  </p:cSld>
  <p:clrMapOvr>
    <a:masterClrMapping/>
  </p:clrMapOvr>
  <p:transition>
    <p:cut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188640"/>
            <a:ext cx="8424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ПЕРЕВОД УГОЛЬНЫХ КОТЕЛЬНЫХ НА ПРИРОДНЫЙ ГАЗ</a:t>
            </a:r>
            <a:endParaRPr lang="ru-RU" sz="2000" b="1" kern="50" dirty="0">
              <a:solidFill>
                <a:srgbClr val="FF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1196752"/>
            <a:ext cx="712879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В 2023 году осуществлены мероприятия по переводу двух угольных котельных на природный газ: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котельной школы №5 и котельной по ул. Фурманова, д. 8.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Оба объекта запущены в эксплуатацию: газовая котельная школы №5 запущена в эксплуатацию 14 апреля 2023 года;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котельная по ул. Фурманова, д. 8 – с начала отопительного периода 2023-2024 г.г.</a:t>
            </a:r>
          </a:p>
          <a:p>
            <a:pPr algn="just"/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screen"/>
          <a:srcRect r="-368"/>
          <a:stretch>
            <a:fillRect/>
          </a:stretch>
        </p:blipFill>
        <p:spPr bwMode="auto">
          <a:xfrm>
            <a:off x="2195736" y="3356992"/>
            <a:ext cx="475252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3765693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53975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60139" y="71896"/>
            <a:ext cx="700801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kern="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kern="5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КАПИТАЛЬНЫЙ РЕМОНТ МКД В </a:t>
            </a:r>
            <a:r>
              <a:rPr lang="ru-RU" sz="2000" b="1" kern="5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2023 </a:t>
            </a:r>
            <a:r>
              <a:rPr lang="ru-RU" sz="2000" b="1" kern="5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ГОДУ</a:t>
            </a:r>
            <a:endParaRPr lang="ru-RU" sz="2000" kern="5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98072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кровли д. 7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Фурманова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3568" y="3654621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кровли д. 23А                  ул. Пролетариата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7796" y="1442166"/>
            <a:ext cx="28877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«Общий котел»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отремонтировано 4 дома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сумма – </a:t>
            </a:r>
            <a:r>
              <a:rPr lang="ru-RU" b="1" i="1" dirty="0">
                <a:solidFill>
                  <a:srgbClr val="002060"/>
                </a:solidFill>
              </a:rPr>
              <a:t>14,76 млн. руб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36096" y="2636912"/>
            <a:ext cx="29518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«Специальный счёт»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отремонтировано 4 дома,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сумма – </a:t>
            </a:r>
            <a:r>
              <a:rPr lang="ru-RU" b="1" i="1" dirty="0">
                <a:solidFill>
                  <a:srgbClr val="002060"/>
                </a:solidFill>
              </a:rPr>
              <a:t>9,16 млн. руб.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E9D8061-0AB5-43C4-980F-1186B29830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357" y="1692900"/>
            <a:ext cx="3891914" cy="17551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1F3443-7988-4D47-8E93-BD76E4D3FA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59632" y="4365104"/>
            <a:ext cx="4949942" cy="201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891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457200" y="274680"/>
            <a:ext cx="8225280" cy="11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CustomShape 2"/>
          <p:cNvSpPr/>
          <p:nvPr/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6" name="Picture 4"/>
          <p:cNvPicPr/>
          <p:nvPr/>
        </p:nvPicPr>
        <p:blipFill>
          <a:blip r:embed="rId2" cstate="email"/>
          <a:stretch/>
        </p:blipFill>
        <p:spPr>
          <a:xfrm>
            <a:off x="0" y="15480"/>
            <a:ext cx="9194040" cy="6842520"/>
          </a:xfrm>
          <a:prstGeom prst="rect">
            <a:avLst/>
          </a:prstGeom>
          <a:ln>
            <a:noFill/>
          </a:ln>
        </p:spPr>
      </p:pic>
      <p:sp>
        <p:nvSpPr>
          <p:cNvPr id="117" name="CustomShape 3"/>
          <p:cNvSpPr/>
          <p:nvPr/>
        </p:nvSpPr>
        <p:spPr>
          <a:xfrm>
            <a:off x="-54360" y="343440"/>
            <a:ext cx="9248040" cy="100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Анализ поступления налоговых  доходов, </a:t>
            </a:r>
            <a:r>
              <a:rPr lang="ru-RU" sz="16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МЛН.  руб.  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lang="ru-RU" sz="2000" b="0" strike="noStrike" spc="-1" dirty="0">
              <a:latin typeface="Arial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115616" y="4077072"/>
          <a:ext cx="676875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5536" y="364502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spc="-1" dirty="0">
                <a:solidFill>
                  <a:srgbClr val="FF0000"/>
                </a:solidFill>
                <a:latin typeface="Arial"/>
                <a:ea typeface="DejaVu Sans"/>
              </a:rPr>
              <a:t>Анализ поступления неналоговых  доходов, </a:t>
            </a:r>
            <a:r>
              <a:rPr lang="ru-RU" sz="1400" b="1" cap="all" spc="-1" dirty="0">
                <a:solidFill>
                  <a:srgbClr val="FF0000"/>
                </a:solidFill>
                <a:latin typeface="Arial"/>
                <a:ea typeface="DejaVu Sans"/>
              </a:rPr>
              <a:t>МЛН.  руб.  </a:t>
            </a:r>
            <a:endParaRPr lang="ru-RU" sz="1400" spc="-1" dirty="0">
              <a:latin typeface="Arial"/>
            </a:endParaRPr>
          </a:p>
          <a:p>
            <a:endParaRPr lang="ru-RU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971600" y="1052736"/>
          <a:ext cx="691276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"/>
          <p:cNvPicPr/>
          <p:nvPr/>
        </p:nvPicPr>
        <p:blipFill>
          <a:blip r:embed="rId2" cstate="print"/>
          <a:stretch/>
        </p:blipFill>
        <p:spPr>
          <a:xfrm>
            <a:off x="0" y="11520"/>
            <a:ext cx="9198000" cy="6846480"/>
          </a:xfrm>
          <a:prstGeom prst="rect">
            <a:avLst/>
          </a:prstGeom>
          <a:ln>
            <a:noFill/>
          </a:ln>
        </p:spPr>
      </p:pic>
      <p:sp>
        <p:nvSpPr>
          <p:cNvPr id="405" name="CustomShape 1"/>
          <p:cNvSpPr/>
          <p:nvPr/>
        </p:nvSpPr>
        <p:spPr>
          <a:xfrm>
            <a:off x="504008" y="-17654"/>
            <a:ext cx="8280000" cy="862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200" b="1" strike="noStrike" cap="all" spc="-1" dirty="0">
                <a:solidFill>
                  <a:srgbClr val="203864"/>
                </a:solidFill>
                <a:latin typeface="Times New Roman"/>
                <a:ea typeface="Times New Roman"/>
              </a:rPr>
              <a:t> </a:t>
            </a: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МУНИЦИПАЛЬНАЯ ПРОГРАММА</a:t>
            </a:r>
            <a:endParaRPr lang="ru-RU" sz="1400" b="0" strike="noStrike" spc="-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«Переселение граждан   из аварийного жилищного фонда на территории городского округа город Буй Костромской области на 2019 -2025 годы»</a:t>
            </a:r>
            <a:endParaRPr lang="ru-RU" sz="1400" b="0" strike="noStrike" spc="-1" dirty="0">
              <a:solidFill>
                <a:srgbClr val="C00000"/>
              </a:solidFill>
              <a:latin typeface="Times New Roman"/>
              <a:ea typeface="Times New Roman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4669" y="5327947"/>
            <a:ext cx="382130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algn="just"/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состоянию на 31.12.2023 остаются не расселенными 5 (пять) жилых помещений. Из них по трём жилым помещениям открыты наследственные дела, наследники вступают в права наследования, по двум жилым помещениям дела находятся на рассмотрении в суде.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4008" y="917301"/>
            <a:ext cx="8216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 algn="ctr">
              <a:lnSpc>
                <a:spcPct val="100000"/>
              </a:lnSpc>
            </a:pP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2023 году на территории городского округа город Буй Костромской области реализовывалось 2 этапа муниципальной программы «Переселение граждан из аварийного жилищного фонда на территории городского округа город Буй Костромской области на 2019 - 2025 годы» 2022 год и 2023 год ( реализация продолжается).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1481494-6A77-4F60-B96A-729C837498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7309" b="13375"/>
          <a:stretch/>
        </p:blipFill>
        <p:spPr>
          <a:xfrm>
            <a:off x="5508104" y="1556792"/>
            <a:ext cx="2232248" cy="1467807"/>
          </a:xfrm>
          <a:prstGeom prst="rect">
            <a:avLst/>
          </a:prstGeom>
        </p:spPr>
      </p:pic>
      <p:graphicFrame>
        <p:nvGraphicFramePr>
          <p:cNvPr id="5" name="Таблица 6">
            <a:extLst>
              <a:ext uri="{FF2B5EF4-FFF2-40B4-BE49-F238E27FC236}">
                <a16:creationId xmlns="" xmlns:a16="http://schemas.microsoft.com/office/drawing/2014/main" id="{A557D92F-A49A-430A-834D-2DD88CA66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7221888"/>
              </p:ext>
            </p:extLst>
          </p:nvPr>
        </p:nvGraphicFramePr>
        <p:xfrm>
          <a:off x="583980" y="1591371"/>
          <a:ext cx="3699988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3858">
                  <a:extLst>
                    <a:ext uri="{9D8B030D-6E8A-4147-A177-3AD203B41FA5}">
                      <a16:colId xmlns="" xmlns:a16="http://schemas.microsoft.com/office/drawing/2014/main" val="3969115496"/>
                    </a:ext>
                  </a:extLst>
                </a:gridCol>
                <a:gridCol w="1856130">
                  <a:extLst>
                    <a:ext uri="{9D8B030D-6E8A-4147-A177-3AD203B41FA5}">
                      <a16:colId xmlns="" xmlns:a16="http://schemas.microsoft.com/office/drawing/2014/main" val="2049679343"/>
                    </a:ext>
                  </a:extLst>
                </a:gridCol>
              </a:tblGrid>
              <a:tr h="2621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Этап ( 2023 год)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04463562"/>
                  </a:ext>
                </a:extLst>
              </a:tr>
              <a:tr h="26219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84494085"/>
                  </a:ext>
                </a:extLst>
              </a:tr>
              <a:tr h="733247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Расселить 52 жилых помещения, общей площадью 1700,75 кв. м. - 211 жителей из них: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/>
                      <a:r>
                        <a:rPr lang="ru-RU" sz="120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Расселено 48 жилых помещений, общей площадью 1540,35 кв. м - 207 чел.</a:t>
                      </a:r>
                      <a:endParaRPr lang="ru-RU" sz="1200" kern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7156292"/>
                  </a:ext>
                </a:extLst>
              </a:tr>
              <a:tr h="733247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Произвести выкуп 48 жилых помещений у собственников (1580,75 кв. м)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/>
                      <a:r>
                        <a:rPr lang="ru-RU" sz="120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Произведен выкуп 44 жилых помещений у собственников (1420,35) -201 чел., </a:t>
                      </a:r>
                      <a:endParaRPr lang="ru-RU" sz="1200" kern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82658444"/>
                  </a:ext>
                </a:extLst>
              </a:tr>
              <a:tr h="896190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Приобрести 4 жилых помещения у лиц, не являющихся застройщиками (120 кв. м).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/>
                      <a:r>
                        <a:rPr lang="ru-RU" sz="120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Приобретено 4 жилых помещений у лиц, не являющихся застройщиками (120 кв. м) – 6 чел.</a:t>
                      </a:r>
                      <a:endParaRPr lang="ru-RU" sz="1200" kern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48118231"/>
                  </a:ext>
                </a:extLst>
              </a:tr>
              <a:tr h="262192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5 этап программы (2023 год) выполнен на 90,5%.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ru-RU" sz="1200" kern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14176189"/>
                  </a:ext>
                </a:extLst>
              </a:tr>
            </a:tbl>
          </a:graphicData>
        </a:graphic>
      </p:graphicFrame>
      <p:graphicFrame>
        <p:nvGraphicFramePr>
          <p:cNvPr id="12" name="Таблица 6">
            <a:extLst>
              <a:ext uri="{FF2B5EF4-FFF2-40B4-BE49-F238E27FC236}">
                <a16:creationId xmlns="" xmlns:a16="http://schemas.microsoft.com/office/drawing/2014/main" id="{5705E2AA-F0D5-43E9-878A-E83BA15BE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96902420"/>
              </p:ext>
            </p:extLst>
          </p:nvPr>
        </p:nvGraphicFramePr>
        <p:xfrm>
          <a:off x="4860032" y="3068960"/>
          <a:ext cx="3744416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>
                  <a:extLst>
                    <a:ext uri="{9D8B030D-6E8A-4147-A177-3AD203B41FA5}">
                      <a16:colId xmlns="" xmlns:a16="http://schemas.microsoft.com/office/drawing/2014/main" val="3969115496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49679343"/>
                    </a:ext>
                  </a:extLst>
                </a:gridCol>
              </a:tblGrid>
              <a:tr h="25158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программы 2019 -2023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04463562"/>
                  </a:ext>
                </a:extLst>
              </a:tr>
              <a:tr h="25158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84494085"/>
                  </a:ext>
                </a:extLst>
              </a:tr>
              <a:tr h="754742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Расселить 375  жилых помещения, общей площадью 12 998,55 кв. м. - 819 жителей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/>
                      <a:r>
                        <a:rPr lang="ru-RU" sz="120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Расселено 370 жилых помещений, общей площадью 12 837,65 кв. м - 810 чел.</a:t>
                      </a:r>
                      <a:endParaRPr lang="ru-RU" sz="1200" kern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7156292"/>
                  </a:ext>
                </a:extLst>
              </a:tr>
              <a:tr h="754742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Произвести выкуп 213 жилых помещений у собственников (8 993,25 кв. м)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/>
                      <a:r>
                        <a:rPr lang="ru-RU" sz="120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Произведен выкуп 208 жилых помещений у собственников (8 832,85 кв. м.)</a:t>
                      </a:r>
                      <a:endParaRPr lang="ru-RU" sz="1200" kern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82658444"/>
                  </a:ext>
                </a:extLst>
              </a:tr>
              <a:tr h="922462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Приобрести 162 жилых помещений у лиц, не являющихся застройщиками (4 005,3 кв. м).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/>
                      <a:r>
                        <a:rPr lang="ru-RU" sz="120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Приобретено 162 жилых помещения у лиц, не являющихся застройщиками (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4 005,3 </a:t>
                      </a:r>
                      <a:r>
                        <a:rPr lang="ru-RU" sz="120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кв. м) </a:t>
                      </a:r>
                      <a:endParaRPr lang="ru-RU" sz="1200" kern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48118231"/>
                  </a:ext>
                </a:extLst>
              </a:tr>
              <a:tr h="25158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5 этап программы (2023 год) выполнен на 98,7%.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ru-RU" sz="1200" kern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14176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4779254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ГОД</a:t>
            </a:r>
          </a:p>
        </p:txBody>
      </p:sp>
      <p:pic>
        <p:nvPicPr>
          <p:cNvPr id="8" name="Содержимое 7" descr="IMG_20200312_0949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8285134" y="5786454"/>
            <a:ext cx="230216" cy="110681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034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0225" y="404664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ЗДРАВООХРАНЕНИЕ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92546" name="Picture 2" descr="C:\Users\Экономика\AppData\Local\Microsoft\Windows\Temporary Internet Files\Content.Outlook\EN90JQX2\photo_2023-07-29_14-40-11-2-752x440.jpg"/>
          <p:cNvPicPr>
            <a:picLocks noChangeAspect="1" noChangeArrowheads="1"/>
          </p:cNvPicPr>
          <p:nvPr/>
        </p:nvPicPr>
        <p:blipFill>
          <a:blip r:embed="rId4" cstate="print"/>
          <a:srcRect l="15923"/>
          <a:stretch>
            <a:fillRect/>
          </a:stretch>
        </p:blipFill>
        <p:spPr bwMode="auto">
          <a:xfrm>
            <a:off x="683568" y="4509120"/>
            <a:ext cx="2907647" cy="2023492"/>
          </a:xfrm>
          <a:prstGeom prst="rect">
            <a:avLst/>
          </a:prstGeom>
          <a:noFill/>
        </p:spPr>
      </p:pic>
      <p:pic>
        <p:nvPicPr>
          <p:cNvPr id="14" name="Рисунок 13" descr="больница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1340768"/>
            <a:ext cx="3167844" cy="2111896"/>
          </a:xfrm>
          <a:prstGeom prst="rect">
            <a:avLst/>
          </a:prstGeom>
        </p:spPr>
      </p:pic>
      <p:pic>
        <p:nvPicPr>
          <p:cNvPr id="15" name="Рисунок 14" descr="больница.jpg"/>
          <p:cNvPicPr>
            <a:picLocks noChangeAspect="1"/>
          </p:cNvPicPr>
          <p:nvPr/>
        </p:nvPicPr>
        <p:blipFill>
          <a:blip r:embed="rId6" cstate="print"/>
          <a:srcRect t="18106" r="15350" b="14563"/>
          <a:stretch>
            <a:fillRect/>
          </a:stretch>
        </p:blipFill>
        <p:spPr>
          <a:xfrm>
            <a:off x="3707904" y="3933056"/>
            <a:ext cx="4860032" cy="25771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11560" y="3645024"/>
            <a:ext cx="295232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Охват диспансеризацией составил 3280 чел.  </a:t>
            </a:r>
            <a:r>
              <a:rPr lang="ru-RU" b="1" dirty="0" smtClean="0"/>
              <a:t>  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788024" y="1556792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Капитальный ремонт поликлиники для взрослых ОГБУЗ Буйская ЦРБ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22190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 idx="4294967295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74" name="Объект 4"/>
          <p:cNvGraphicFramePr/>
          <p:nvPr/>
        </p:nvGraphicFramePr>
        <p:xfrm>
          <a:off x="628560" y="1825560"/>
          <a:ext cx="7886520" cy="4350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75" name="Picture 4"/>
          <p:cNvPicPr/>
          <p:nvPr/>
        </p:nvPicPr>
        <p:blipFill>
          <a:blip r:embed="rId4" cstate="email"/>
          <a:stretch/>
        </p:blipFill>
        <p:spPr>
          <a:xfrm>
            <a:off x="-301320" y="360"/>
            <a:ext cx="9445320" cy="6857640"/>
          </a:xfrm>
          <a:prstGeom prst="rect">
            <a:avLst/>
          </a:prstGeom>
          <a:ln w="9525">
            <a:noFill/>
          </a:ln>
        </p:spPr>
      </p:pic>
      <p:sp>
        <p:nvSpPr>
          <p:cNvPr id="377" name="Заголовок 1"/>
          <p:cNvSpPr/>
          <p:nvPr/>
        </p:nvSpPr>
        <p:spPr>
          <a:xfrm>
            <a:off x="1863720" y="260640"/>
            <a:ext cx="5420880" cy="42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ДОШКОЛЬНОЕ ОБРАЗОВАНИЕ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378" name="TextBox 13"/>
          <p:cNvSpPr/>
          <p:nvPr/>
        </p:nvSpPr>
        <p:spPr>
          <a:xfrm>
            <a:off x="251520" y="836712"/>
            <a:ext cx="3456384" cy="89109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u="sng" strike="noStrike" spc="-1" dirty="0">
                <a:solidFill>
                  <a:srgbClr val="002060"/>
                </a:solidFill>
                <a:uFillTx/>
                <a:latin typeface="Times New Roman"/>
              </a:rPr>
              <a:t>МДОУ детский сад </a:t>
            </a:r>
            <a:r>
              <a:rPr lang="ru-RU" sz="1300" b="1" u="sng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№ 117 «Электроник» </a:t>
            </a:r>
            <a:r>
              <a:rPr lang="ru-RU" sz="1300" b="1" strike="noStrike" spc="-1" dirty="0" smtClean="0">
                <a:solidFill>
                  <a:srgbClr val="002060"/>
                </a:solidFill>
                <a:latin typeface="Times New Roman"/>
              </a:rPr>
              <a:t>-открыта группа компенсирующей направленности для детей с тяжелыми и множественными нарушениями развития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79" name="Прямоугольник 14"/>
          <p:cNvSpPr/>
          <p:nvPr/>
        </p:nvSpPr>
        <p:spPr>
          <a:xfrm>
            <a:off x="4860032" y="980728"/>
            <a:ext cx="3816424" cy="89109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u="sng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6 детских садов </a:t>
            </a:r>
            <a:r>
              <a:rPr lang="ru-RU" sz="1300" b="1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(детские сады № 3, 5, 6, 7, 15, 117) </a:t>
            </a:r>
            <a:r>
              <a:rPr lang="ru-RU" sz="1300" b="1" spc="-1" dirty="0" smtClean="0">
                <a:solidFill>
                  <a:srgbClr val="002060"/>
                </a:solidFill>
                <a:latin typeface="Times New Roman"/>
              </a:rPr>
              <a:t>имеют</a:t>
            </a:r>
            <a:r>
              <a:rPr lang="ru-RU" sz="1300" b="1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 лицензию на предоставление дополнительного образования для детей и взрослых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383" name="Рисунок 10" descr="C:\Users\Ольга\Desktop\ЦЕНТР\логотип центра.png"/>
          <p:cNvPicPr/>
          <p:nvPr/>
        </p:nvPicPr>
        <p:blipFill>
          <a:blip r:embed="rId5" cstate="email"/>
          <a:stretch/>
        </p:blipFill>
        <p:spPr>
          <a:xfrm>
            <a:off x="3491880" y="1772816"/>
            <a:ext cx="1559520" cy="1549080"/>
          </a:xfrm>
          <a:prstGeom prst="rect">
            <a:avLst/>
          </a:prstGeom>
          <a:ln w="0"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5085183"/>
            <a:ext cx="1676058" cy="12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3"/>
          <p:cNvPicPr/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3131840" y="3501008"/>
            <a:ext cx="2232248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5148064" y="3429000"/>
            <a:ext cx="3528392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u="sng" spc="-1" dirty="0" smtClean="0">
                <a:solidFill>
                  <a:srgbClr val="002060"/>
                </a:solidFill>
                <a:latin typeface="Times New Roman"/>
              </a:rPr>
              <a:t>В детских садах 3, 5, 117  </a:t>
            </a:r>
            <a:r>
              <a:rPr lang="ru-RU" sz="1300" b="1" spc="-1" dirty="0" smtClean="0">
                <a:solidFill>
                  <a:srgbClr val="002060"/>
                </a:solidFill>
                <a:latin typeface="Times New Roman"/>
              </a:rPr>
              <a:t>реализуется программа «Доступная среда» с целью создания условий, позволяющих детям-инвалидам получить современное дошкольное образование, направленное на улучшение их качества жизни  и  интеграцию в социум</a:t>
            </a:r>
            <a:endParaRPr lang="ru-RU" sz="1300" dirty="0"/>
          </a:p>
        </p:txBody>
      </p:sp>
      <p:pic>
        <p:nvPicPr>
          <p:cNvPr id="406529" name="Picture 1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55576" y="2060848"/>
            <a:ext cx="2232248" cy="1397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Рисунок 23" descr="Ebjc_kxd-Qc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259632" y="5229200"/>
            <a:ext cx="2642291" cy="11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" name="Рисунок 3"/>
          <p:cNvPicPr/>
          <p:nvPr/>
        </p:nvPicPr>
        <p:blipFill>
          <a:blip r:embed="rId10" cstate="screen"/>
          <a:stretch>
            <a:fillRect/>
          </a:stretch>
        </p:blipFill>
        <p:spPr>
          <a:xfrm>
            <a:off x="323528" y="5157192"/>
            <a:ext cx="1928865" cy="1353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6530" name="Picture 2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292080" y="2060848"/>
            <a:ext cx="1722615" cy="129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6533" name="Picture 5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7092281" y="2060848"/>
            <a:ext cx="1465903" cy="129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6534" name="Picture 6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5724128" y="5085184"/>
            <a:ext cx="918000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9" name="Прямоугольник 15"/>
          <p:cNvSpPr/>
          <p:nvPr/>
        </p:nvSpPr>
        <p:spPr>
          <a:xfrm>
            <a:off x="395536" y="3573016"/>
            <a:ext cx="2808312" cy="192214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300" b="1" u="sng" strike="noStrike" spc="-1" dirty="0">
                <a:solidFill>
                  <a:srgbClr val="002060"/>
                </a:solidFill>
                <a:uFillTx/>
                <a:latin typeface="Times New Roman"/>
              </a:rPr>
              <a:t>МДОУ детский сад №3 «Родничок» </a:t>
            </a:r>
            <a:r>
              <a:rPr lang="ru-RU" sz="1300" b="1" strike="noStrike" spc="-1" dirty="0" smtClean="0">
                <a:solidFill>
                  <a:srgbClr val="002060"/>
                </a:solidFill>
                <a:latin typeface="Times New Roman"/>
              </a:rPr>
              <a:t>- победитель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конкурса Президентского фонда культурных инициатив и выиграл грант в размере </a:t>
            </a:r>
          </a:p>
          <a:p>
            <a:pPr algn="ctr"/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499 068,50 руб. на реализацию проекта «Мультстудия Родничок»</a:t>
            </a:r>
          </a:p>
          <a:p>
            <a:pPr algn="ctr">
              <a:lnSpc>
                <a:spcPct val="100000"/>
              </a:lnSpc>
              <a:buNone/>
            </a:pPr>
            <a:endParaRPr lang="ru-RU" sz="1400" b="1" strike="noStrike" spc="-1" dirty="0" smtClean="0">
              <a:solidFill>
                <a:schemeClr val="accent5">
                  <a:lumMod val="50000"/>
                </a:schemeClr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chemeClr val="accent5">
                    <a:lumMod val="50000"/>
                  </a:schemeClr>
                </a:solidFill>
                <a:latin typeface="Times New Roman"/>
              </a:rPr>
              <a:t>  </a:t>
            </a:r>
            <a:endParaRPr lang="ru-RU" sz="1400" b="0" strike="noStrike" spc="-1" dirty="0">
              <a:solidFill>
                <a:schemeClr val="accent5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406537" name="Picture 9" descr="https://sun9-52.userapi.com/impg/tr8NSP6h9yJyEy6v8cRLkvekkgYO6U9VtFGLxg/AGOENLf6BGY.jpg?size=1280x960&amp;quality=95&amp;sign=12f2018465c5d7a7f6e6a32268c3f996&amp;type=album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6804248" y="5085184"/>
            <a:ext cx="1632000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76" name="TextBox 1"/>
          <p:cNvSpPr/>
          <p:nvPr/>
        </p:nvSpPr>
        <p:spPr>
          <a:xfrm>
            <a:off x="2419034" y="6294696"/>
            <a:ext cx="3470040" cy="3371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2060"/>
                </a:solidFill>
                <a:latin typeface="Arial"/>
              </a:rPr>
              <a:t>Очередь в ДОУ отсутствует</a:t>
            </a:r>
            <a:endParaRPr lang="ru-RU" sz="1600" b="0" strike="noStrike" spc="-1" dirty="0">
              <a:solidFill>
                <a:srgbClr val="002060"/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53715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 idx="4294967295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2" name="Объект 4"/>
          <p:cNvPicPr/>
          <p:nvPr/>
        </p:nvPicPr>
        <p:blipFill>
          <a:blip r:embed="rId2" cstate="email"/>
          <a:stretch/>
        </p:blipFill>
        <p:spPr>
          <a:xfrm>
            <a:off x="4627080" y="4042800"/>
            <a:ext cx="2841840" cy="2134080"/>
          </a:xfrm>
          <a:prstGeom prst="rect">
            <a:avLst/>
          </a:prstGeom>
          <a:ln w="0">
            <a:noFill/>
          </a:ln>
        </p:spPr>
      </p:pic>
      <p:pic>
        <p:nvPicPr>
          <p:cNvPr id="393" name="Picture 4"/>
          <p:cNvPicPr/>
          <p:nvPr/>
        </p:nvPicPr>
        <p:blipFill>
          <a:blip r:embed="rId3" cstate="email"/>
          <a:stretch/>
        </p:blipFill>
        <p:spPr>
          <a:xfrm>
            <a:off x="0" y="360"/>
            <a:ext cx="9445320" cy="6857640"/>
          </a:xfrm>
          <a:prstGeom prst="rect">
            <a:avLst/>
          </a:prstGeom>
          <a:ln w="9525">
            <a:noFill/>
          </a:ln>
        </p:spPr>
      </p:pic>
      <p:sp>
        <p:nvSpPr>
          <p:cNvPr id="394" name="Заголовок 1"/>
          <p:cNvSpPr/>
          <p:nvPr/>
        </p:nvSpPr>
        <p:spPr>
          <a:xfrm>
            <a:off x="1336320" y="116640"/>
            <a:ext cx="6674400" cy="63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ОБЩЕЕ ОБРАЗОВАНИЕ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395" name="Прямоугольник 24"/>
          <p:cNvSpPr/>
          <p:nvPr/>
        </p:nvSpPr>
        <p:spPr>
          <a:xfrm>
            <a:off x="6078142" y="5232451"/>
            <a:ext cx="2867040" cy="10911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spc="-1" dirty="0">
                <a:solidFill>
                  <a:srgbClr val="002060"/>
                </a:solidFill>
                <a:latin typeface="Times New Roman"/>
                <a:ea typeface="Tahoma"/>
              </a:rPr>
              <a:t>Федерального проекта «Лица дружбы» сотрудничество с Государственным учреждением ЛНР «Новострельцовский учебно-воспитательный комплекс»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96" name="Прямоугольник 14"/>
          <p:cNvSpPr/>
          <p:nvPr/>
        </p:nvSpPr>
        <p:spPr>
          <a:xfrm>
            <a:off x="910455" y="6002921"/>
            <a:ext cx="2257560" cy="4909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spc="-1" dirty="0">
                <a:solidFill>
                  <a:srgbClr val="002060"/>
                </a:solidFill>
                <a:latin typeface="Times New Roman"/>
                <a:ea typeface="Tahoma"/>
              </a:rPr>
              <a:t>МОУ СОШ №1 Буя открылась «Точка роста» </a:t>
            </a:r>
            <a:endParaRPr lang="ru-RU" sz="1300" spc="-1" dirty="0">
              <a:solidFill>
                <a:srgbClr val="002060"/>
              </a:solidFill>
            </a:endParaRPr>
          </a:p>
        </p:txBody>
      </p:sp>
      <p:sp>
        <p:nvSpPr>
          <p:cNvPr id="397" name="Прямоугольник 16"/>
          <p:cNvSpPr/>
          <p:nvPr/>
        </p:nvSpPr>
        <p:spPr>
          <a:xfrm>
            <a:off x="3515497" y="5787477"/>
            <a:ext cx="2414325" cy="69104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spc="-1" dirty="0">
                <a:solidFill>
                  <a:srgbClr val="002060"/>
                </a:solidFill>
                <a:latin typeface="Times New Roman"/>
                <a:ea typeface="Tahoma"/>
              </a:rPr>
              <a:t>Реализация программы по </a:t>
            </a:r>
            <a:r>
              <a:rPr lang="ru-RU" sz="1300" b="1" spc="-1" dirty="0" err="1" smtClean="0">
                <a:solidFill>
                  <a:srgbClr val="002060"/>
                </a:solidFill>
                <a:latin typeface="Times New Roman"/>
                <a:ea typeface="Tahoma"/>
              </a:rPr>
              <a:t>профминимуму</a:t>
            </a:r>
            <a:r>
              <a:rPr lang="ru-RU" sz="13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 </a:t>
            </a:r>
            <a:r>
              <a:rPr lang="ru-RU" sz="1300" b="1" spc="-1" dirty="0">
                <a:solidFill>
                  <a:srgbClr val="002060"/>
                </a:solidFill>
                <a:latin typeface="Times New Roman"/>
                <a:ea typeface="Tahoma"/>
              </a:rPr>
              <a:t>для обучающихся 6-11 классов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98" name="Прямоугольник 14"/>
          <p:cNvSpPr/>
          <p:nvPr/>
        </p:nvSpPr>
        <p:spPr>
          <a:xfrm>
            <a:off x="6395662" y="3014872"/>
            <a:ext cx="2232000" cy="29093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spc="-1" dirty="0">
                <a:solidFill>
                  <a:srgbClr val="002060"/>
                </a:solidFill>
                <a:latin typeface="Times New Roman"/>
                <a:ea typeface="Tahoma"/>
              </a:rPr>
              <a:t>«Земский учитель»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02" name="Прямоугольник 15"/>
          <p:cNvSpPr/>
          <p:nvPr/>
        </p:nvSpPr>
        <p:spPr>
          <a:xfrm>
            <a:off x="682920" y="2871720"/>
            <a:ext cx="2429640" cy="89109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spc="-1" dirty="0">
                <a:solidFill>
                  <a:srgbClr val="002060"/>
                </a:solidFill>
                <a:latin typeface="Times New Roman"/>
                <a:ea typeface="Tahoma"/>
              </a:rPr>
              <a:t>Открытие городской Умной спортивной площадки на территории спортивного стадиона МОУСОШ № 2 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06" name="Прямоугольник 35"/>
          <p:cNvSpPr/>
          <p:nvPr/>
        </p:nvSpPr>
        <p:spPr>
          <a:xfrm>
            <a:off x="3432495" y="2913851"/>
            <a:ext cx="2183040" cy="4909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spc="-1" dirty="0">
                <a:solidFill>
                  <a:srgbClr val="002060"/>
                </a:solidFill>
                <a:latin typeface="Times New Roman"/>
                <a:ea typeface="Tahoma"/>
              </a:rPr>
              <a:t>Сетевой </a:t>
            </a:r>
            <a:r>
              <a:rPr lang="ru-RU" sz="13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педагогический и  </a:t>
            </a:r>
            <a:r>
              <a:rPr lang="ru-RU" sz="1300" b="1" spc="-1" dirty="0">
                <a:solidFill>
                  <a:srgbClr val="002060"/>
                </a:solidFill>
                <a:latin typeface="Times New Roman"/>
                <a:ea typeface="Tahoma"/>
              </a:rPr>
              <a:t>медицинский классы</a:t>
            </a:r>
            <a:r>
              <a:rPr lang="en-US" sz="1300" b="1" strike="noStrike" spc="-1" dirty="0">
                <a:solidFill>
                  <a:srgbClr val="003399"/>
                </a:solidFill>
                <a:latin typeface="Times New Roman"/>
                <a:ea typeface="Tahoma"/>
              </a:rPr>
              <a:t> </a:t>
            </a:r>
            <a:endParaRPr lang="ru-RU" sz="1300" b="0" strike="noStrike" spc="-1" dirty="0">
              <a:latin typeface="Arial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F041207-20AD-4809-B61B-E10A43233CB6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214960" y="3443155"/>
            <a:ext cx="2429640" cy="182223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87AF879-FD21-4209-95A7-949099D5BF31}"/>
              </a:ext>
            </a:extLst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37300" y="3648381"/>
            <a:ext cx="2050560" cy="20505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1C16AFC-0CB2-415A-A400-F2BC3F6EDC06}"/>
              </a:ext>
            </a:extLst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87680" y="1163295"/>
            <a:ext cx="2179947" cy="16366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D76AAE0-F20B-4E90-AACC-B0F0CF80CB7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/>
          <a:srcRect/>
          <a:stretch/>
        </p:blipFill>
        <p:spPr>
          <a:xfrm>
            <a:off x="3528980" y="1153032"/>
            <a:ext cx="2013924" cy="16366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564EF86-C386-4834-A0CA-C670802A18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/>
          <a:srcRect/>
          <a:stretch/>
        </p:blipFill>
        <p:spPr>
          <a:xfrm>
            <a:off x="724808" y="4039817"/>
            <a:ext cx="2761127" cy="178006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778E2B6-16A1-4BEA-822D-40863A65AE6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/>
          <a:srcRect/>
          <a:stretch/>
        </p:blipFill>
        <p:spPr>
          <a:xfrm>
            <a:off x="6097319" y="1145739"/>
            <a:ext cx="2545572" cy="18135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516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0" name="Picture 4"/>
          <p:cNvPicPr/>
          <p:nvPr/>
        </p:nvPicPr>
        <p:blipFill>
          <a:blip r:embed="rId3" cstate="email"/>
          <a:stretch/>
        </p:blipFill>
        <p:spPr>
          <a:xfrm>
            <a:off x="0" y="-3769"/>
            <a:ext cx="9144000" cy="6858001"/>
          </a:xfrm>
          <a:prstGeom prst="rect">
            <a:avLst/>
          </a:prstGeom>
          <a:ln w="9525">
            <a:noFill/>
          </a:ln>
        </p:spPr>
      </p:pic>
      <p:sp>
        <p:nvSpPr>
          <p:cNvPr id="411" name="TextBox 19"/>
          <p:cNvSpPr/>
          <p:nvPr/>
        </p:nvSpPr>
        <p:spPr>
          <a:xfrm>
            <a:off x="1190520" y="6175440"/>
            <a:ext cx="3303360" cy="2757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12" name="Picture 2" descr="C:\Documents and Settings\Admin\Рабочий стол\2.jpg"/>
          <p:cNvPicPr/>
          <p:nvPr/>
        </p:nvPicPr>
        <p:blipFill>
          <a:blip r:embed="rId4" cstate="email"/>
          <a:stretch/>
        </p:blipFill>
        <p:spPr>
          <a:xfrm>
            <a:off x="12430080" y="-11144160"/>
            <a:ext cx="11153520" cy="6071760"/>
          </a:xfrm>
          <a:prstGeom prst="rect">
            <a:avLst/>
          </a:prstGeom>
          <a:ln w="9525">
            <a:noFill/>
          </a:ln>
        </p:spPr>
      </p:pic>
      <p:sp>
        <p:nvSpPr>
          <p:cNvPr id="414" name="Заголовок 1"/>
          <p:cNvSpPr/>
          <p:nvPr/>
        </p:nvSpPr>
        <p:spPr>
          <a:xfrm>
            <a:off x="402896" y="183561"/>
            <a:ext cx="3897060" cy="53098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 fontScale="77500" lnSpcReduction="20000"/>
          </a:bodyPr>
          <a:lstStyle/>
          <a:p>
            <a:pPr algn="ctr">
              <a:lnSpc>
                <a:spcPct val="17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ДОПОЛНИТЕЛЬНОЕ ОБРАЗОВАНИЕ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415" name="Объект 11"/>
          <p:cNvSpPr/>
          <p:nvPr/>
        </p:nvSpPr>
        <p:spPr>
          <a:xfrm>
            <a:off x="179512" y="3728471"/>
            <a:ext cx="4460108" cy="67285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300" b="1" strike="noStrike" spc="-1" dirty="0">
                <a:solidFill>
                  <a:srgbClr val="002060"/>
                </a:solidFill>
                <a:latin typeface="Times New Roman"/>
              </a:rPr>
              <a:t>Туристско-краеведческая </a:t>
            </a:r>
          </a:p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300" b="1" strike="noStrike" spc="-1" dirty="0">
                <a:solidFill>
                  <a:srgbClr val="002060"/>
                </a:solidFill>
                <a:latin typeface="Times New Roman"/>
              </a:rPr>
              <a:t>игра-соревнование «Новая высота» </a:t>
            </a:r>
          </a:p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300" b="1" strike="noStrike" spc="-1" dirty="0">
                <a:solidFill>
                  <a:srgbClr val="002060"/>
                </a:solidFill>
                <a:latin typeface="Times New Roman"/>
              </a:rPr>
              <a:t> на базе Дома детского творчества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751"/>
              </a:spcBef>
              <a:buNone/>
              <a:tabLst>
                <a:tab pos="0" algn="l"/>
              </a:tabLst>
            </a:pPr>
            <a:endParaRPr lang="ru-RU" sz="3200" b="0" strike="noStrike" spc="-1" dirty="0">
              <a:latin typeface="Arial"/>
            </a:endParaRPr>
          </a:p>
        </p:txBody>
      </p:sp>
      <p:sp>
        <p:nvSpPr>
          <p:cNvPr id="418" name="Прямоугольник 36"/>
          <p:cNvSpPr/>
          <p:nvPr/>
        </p:nvSpPr>
        <p:spPr>
          <a:xfrm>
            <a:off x="4378789" y="844635"/>
            <a:ext cx="3721603" cy="4909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strike="noStrike" spc="-1" dirty="0">
                <a:solidFill>
                  <a:srgbClr val="002060"/>
                </a:solidFill>
                <a:latin typeface="Times New Roman"/>
              </a:rPr>
              <a:t>Реализация проекта «Навигаторы </a:t>
            </a:r>
            <a:r>
              <a:rPr lang="ru-RU" sz="1300" b="1" strike="noStrike" spc="-1" dirty="0" smtClean="0">
                <a:solidFill>
                  <a:srgbClr val="002060"/>
                </a:solidFill>
                <a:latin typeface="Times New Roman"/>
              </a:rPr>
              <a:t>детства» Программа  </a:t>
            </a:r>
            <a:r>
              <a:rPr lang="ru-RU" sz="1300" b="1" strike="noStrike" spc="-1" dirty="0">
                <a:solidFill>
                  <a:srgbClr val="002060"/>
                </a:solidFill>
                <a:latin typeface="Times New Roman"/>
              </a:rPr>
              <a:t>«Орлята России»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21" name="Прямоугольник 39"/>
          <p:cNvSpPr/>
          <p:nvPr/>
        </p:nvSpPr>
        <p:spPr>
          <a:xfrm>
            <a:off x="4661749" y="4199805"/>
            <a:ext cx="3606986" cy="69104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</a:t>
            </a:r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школьных музеях, </a:t>
            </a:r>
            <a:endParaRPr lang="ru-RU" sz="13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комнатах </a:t>
            </a:r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Боевой славы, музейных уголках, </a:t>
            </a:r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посвященные участникам </a:t>
            </a:r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</a:t>
            </a:r>
            <a:endParaRPr lang="ru-RU" sz="1300" b="1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FB7E2100-3B13-4480-96A9-23E2C3DCCE3D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740" y="5019536"/>
            <a:ext cx="1677537" cy="1435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9BA88D06-E435-4D11-B1C0-692E90BD50CF}"/>
              </a:ext>
            </a:extLst>
          </p:cNvPr>
          <p:cNvPicPr/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906" y="5015854"/>
            <a:ext cx="1083016" cy="1442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5" descr="C:\Users\ЕГЭ\Downloads\-5440632385097029138_121.jpg">
            <a:extLst>
              <a:ext uri="{FF2B5EF4-FFF2-40B4-BE49-F238E27FC236}">
                <a16:creationId xmlns:a16="http://schemas.microsoft.com/office/drawing/2014/main" xmlns="" id="{F399EE57-40E4-4DAF-8500-EC66401CC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536727" y="5019536"/>
            <a:ext cx="1083016" cy="1442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F6EA1B6-0379-4826-9D3F-0A8F6C9AE23D}"/>
              </a:ext>
            </a:extLst>
          </p:cNvPr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450620" y="2756145"/>
            <a:ext cx="1982170" cy="1345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A5B8A0C-652D-4B50-B12C-0EF97763F18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/>
          <a:srcRect/>
          <a:stretch/>
        </p:blipFill>
        <p:spPr>
          <a:xfrm>
            <a:off x="4765442" y="1467699"/>
            <a:ext cx="2948295" cy="1181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6E08243-227F-4EDC-91A4-664EE479EEA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/>
          <a:srcRect/>
          <a:stretch/>
        </p:blipFill>
        <p:spPr>
          <a:xfrm>
            <a:off x="4325965" y="2808072"/>
            <a:ext cx="1913625" cy="1300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45C8651A-6B14-44C8-B7B5-6165EF779D14}"/>
              </a:ext>
            </a:extLst>
          </p:cNvPr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2477224" y="4753923"/>
            <a:ext cx="1848928" cy="1158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66D2785-BA5F-4BE3-9AED-47B23CD04E8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/>
          <a:srcRect/>
          <a:stretch/>
        </p:blipFill>
        <p:spPr>
          <a:xfrm>
            <a:off x="559846" y="4485036"/>
            <a:ext cx="1703226" cy="1592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Прямоугольник 35">
            <a:extLst>
              <a:ext uri="{FF2B5EF4-FFF2-40B4-BE49-F238E27FC236}">
                <a16:creationId xmlns:a16="http://schemas.microsoft.com/office/drawing/2014/main" xmlns="" id="{EA31234C-70A1-4425-B49E-F09528703481}"/>
              </a:ext>
            </a:extLst>
          </p:cNvPr>
          <p:cNvSpPr/>
          <p:nvPr/>
        </p:nvSpPr>
        <p:spPr>
          <a:xfrm>
            <a:off x="747006" y="6093449"/>
            <a:ext cx="3680135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Центр цифрового образования </a:t>
            </a:r>
            <a:r>
              <a:rPr lang="en-US" sz="13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IT-CUBE</a:t>
            </a:r>
            <a:r>
              <a:rPr lang="ru-RU" sz="13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 на базе МОУСОШ № 13 им. Р.А. Наумова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en-US" sz="1400" b="1" strike="noStrike" spc="-1" dirty="0">
                <a:solidFill>
                  <a:srgbClr val="003399"/>
                </a:solidFill>
                <a:latin typeface="Times New Roman"/>
                <a:ea typeface="Tahoma"/>
              </a:rPr>
              <a:t> 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77645A4-CEDE-42E9-88FE-28CDEDA7F13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/>
          <a:srcRect r="-1"/>
          <a:stretch/>
        </p:blipFill>
        <p:spPr>
          <a:xfrm>
            <a:off x="672262" y="1022378"/>
            <a:ext cx="1419450" cy="908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10" descr="C:\Users\Меганоут\Downloads\Screenshot_20201220_181407_temp (1).jpg">
            <a:extLst>
              <a:ext uri="{FF2B5EF4-FFF2-40B4-BE49-F238E27FC236}">
                <a16:creationId xmlns:a16="http://schemas.microsoft.com/office/drawing/2014/main" xmlns="" id="{54852CB1-58F5-426C-9843-7CD025557457}"/>
              </a:ext>
            </a:extLst>
          </p:cNvPr>
          <p:cNvPicPr/>
          <p:nvPr/>
        </p:nvPicPr>
        <p:blipFill>
          <a:blip r:embed="rId14" cstate="email"/>
          <a:stretch/>
        </p:blipFill>
        <p:spPr>
          <a:xfrm>
            <a:off x="2479863" y="1012497"/>
            <a:ext cx="1307178" cy="957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" name="Прямоугольник 14">
            <a:extLst>
              <a:ext uri="{FF2B5EF4-FFF2-40B4-BE49-F238E27FC236}">
                <a16:creationId xmlns:a16="http://schemas.microsoft.com/office/drawing/2014/main" xmlns="" id="{F16055F4-3AB2-4087-B424-93C8558CA5CC}"/>
              </a:ext>
            </a:extLst>
          </p:cNvPr>
          <p:cNvSpPr/>
          <p:nvPr/>
        </p:nvSpPr>
        <p:spPr>
          <a:xfrm>
            <a:off x="402896" y="1910500"/>
            <a:ext cx="3566105" cy="4909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00" b="1" strike="noStrike" spc="-1" dirty="0">
                <a:solidFill>
                  <a:srgbClr val="1F4E79"/>
                </a:solidFill>
                <a:latin typeface="Times New Roman"/>
                <a:ea typeface="Tahoma"/>
              </a:rPr>
              <a:t> </a:t>
            </a:r>
            <a:r>
              <a:rPr lang="ru-RU" sz="13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Мобильный технопарк 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3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«Кванториум</a:t>
            </a:r>
            <a:r>
              <a:rPr lang="ru-RU" sz="13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» </a:t>
            </a:r>
            <a:r>
              <a:rPr lang="ru-RU" sz="13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на базе МОУСОШ № 2</a:t>
            </a:r>
            <a:endParaRPr lang="ru-RU" sz="13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A4F35627-53AE-41FB-AEFB-AB25D49C0364}"/>
              </a:ext>
            </a:extLst>
          </p:cNvPr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681915" y="2475413"/>
            <a:ext cx="1673963" cy="1255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E74BA42-01A0-47DD-AA85-E21ECB82AD1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/>
          <a:srcRect/>
          <a:stretch/>
        </p:blipFill>
        <p:spPr>
          <a:xfrm>
            <a:off x="2523265" y="2465728"/>
            <a:ext cx="1267086" cy="1289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Заголовок 1"/>
          <p:cNvSpPr/>
          <p:nvPr/>
        </p:nvSpPr>
        <p:spPr>
          <a:xfrm>
            <a:off x="4393472" y="175564"/>
            <a:ext cx="3897060" cy="53098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 fontScale="70000" lnSpcReduction="20000"/>
          </a:bodyPr>
          <a:lstStyle/>
          <a:p>
            <a:pPr algn="ctr">
              <a:lnSpc>
                <a:spcPct val="170000"/>
              </a:lnSpc>
              <a:buNone/>
            </a:pPr>
            <a:r>
              <a:rPr lang="ru-RU" sz="2000" b="1" strike="noStrike" spc="-1" dirty="0" smtClean="0">
                <a:solidFill>
                  <a:srgbClr val="FF0000"/>
                </a:solidFill>
                <a:latin typeface="Arial"/>
              </a:rPr>
              <a:t>ВОСПИТАТЕЛЬНАЯ РАБОТА В ШКОЛЕ</a:t>
            </a:r>
            <a:endParaRPr lang="ru-RU" sz="20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662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29" name="Содержимое 16"/>
          <p:cNvGraphicFramePr>
            <a:graphicFrameLocks noChangeAspect="1"/>
          </p:cNvGraphicFramePr>
          <p:nvPr/>
        </p:nvGraphicFramePr>
        <p:xfrm>
          <a:off x="0" y="1600200"/>
          <a:ext cx="4038120" cy="4525560"/>
        </p:xfrm>
        <a:graphic>
          <a:graphicData uri="http://schemas.openxmlformats.org/presentationml/2006/ole">
            <p:oleObj spid="_x0000_s415746" r:id="rId3" imgW="4041998" imgH="4523624" progId="">
              <p:embed/>
            </p:oleObj>
          </a:graphicData>
        </a:graphic>
      </p:graphicFrame>
      <p:pic>
        <p:nvPicPr>
          <p:cNvPr id="431" name="Picture 4"/>
          <p:cNvPicPr/>
          <p:nvPr/>
        </p:nvPicPr>
        <p:blipFill>
          <a:blip r:embed="rId4" cstate="email"/>
          <a:stretch/>
        </p:blipFill>
        <p:spPr>
          <a:xfrm>
            <a:off x="-54000" y="0"/>
            <a:ext cx="9197640" cy="6846480"/>
          </a:xfrm>
          <a:prstGeom prst="rect">
            <a:avLst/>
          </a:prstGeom>
          <a:ln w="9525">
            <a:noFill/>
          </a:ln>
        </p:spPr>
      </p:pic>
      <p:sp>
        <p:nvSpPr>
          <p:cNvPr id="433" name="Заголовок 1"/>
          <p:cNvSpPr/>
          <p:nvPr/>
        </p:nvSpPr>
        <p:spPr>
          <a:xfrm>
            <a:off x="1207440" y="242280"/>
            <a:ext cx="6674400" cy="63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ПОДГОТОВКА И СОВЕРШЕНСТВОВАНИЕ КАДРОВ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437" name="Прямоугольник 15"/>
          <p:cNvSpPr/>
          <p:nvPr/>
        </p:nvSpPr>
        <p:spPr>
          <a:xfrm>
            <a:off x="611560" y="3140968"/>
            <a:ext cx="357570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Стажировка молодых педагогов </a:t>
            </a:r>
            <a:endParaRPr lang="ru-RU" sz="12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«Первые шаги в профессию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»</a:t>
            </a:r>
            <a:endParaRPr lang="ru-RU" sz="12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39" name="Прямоугольник 16"/>
          <p:cNvSpPr/>
          <p:nvPr/>
        </p:nvSpPr>
        <p:spPr>
          <a:xfrm>
            <a:off x="251520" y="5589240"/>
            <a:ext cx="4968552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Встреча 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губернатора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Костромской обл. С. К. Ситникова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 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с молодыми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педагогами в рамках «Большой учительской недели»</a:t>
            </a:r>
            <a:endParaRPr lang="ru-RU" sz="12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sp>
        <p:nvSpPr>
          <p:cNvPr id="440" name="Прямоугольник 17"/>
          <p:cNvSpPr/>
          <p:nvPr/>
        </p:nvSpPr>
        <p:spPr>
          <a:xfrm>
            <a:off x="4932040" y="5589240"/>
            <a:ext cx="365760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Региональный конкурс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"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Молодой педагог+наставник=команда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"</a:t>
            </a:r>
            <a:endParaRPr lang="ru-RU" sz="12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41" name="Прямоугольник 14"/>
          <p:cNvSpPr/>
          <p:nvPr/>
        </p:nvSpPr>
        <p:spPr>
          <a:xfrm>
            <a:off x="4716016" y="3140968"/>
            <a:ext cx="3410226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Педагогический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квест «Код 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твоего успеха»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 в рамках «Школы молодого педагога»</a:t>
            </a:r>
          </a:p>
        </p:txBody>
      </p:sp>
      <p:sp>
        <p:nvSpPr>
          <p:cNvPr id="444" name="Прямоугольник 21"/>
          <p:cNvSpPr/>
          <p:nvPr/>
        </p:nvSpPr>
        <p:spPr>
          <a:xfrm>
            <a:off x="697028" y="939396"/>
            <a:ext cx="7688215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2023 год – Год педагога и наставника в России</a:t>
            </a:r>
            <a:endParaRPr lang="ru-RU" sz="18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40768"/>
            <a:ext cx="3312368" cy="17365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340768"/>
            <a:ext cx="3312368" cy="17281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860032" y="3789040"/>
            <a:ext cx="3340549" cy="17281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717032"/>
            <a:ext cx="3384376" cy="17281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 idx="4294967295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2" name="Объект 4"/>
          <p:cNvPicPr/>
          <p:nvPr/>
        </p:nvPicPr>
        <p:blipFill>
          <a:blip r:embed="rId3" cstate="email"/>
          <a:stretch/>
        </p:blipFill>
        <p:spPr>
          <a:xfrm>
            <a:off x="4627080" y="4042800"/>
            <a:ext cx="2841840" cy="2134080"/>
          </a:xfrm>
          <a:prstGeom prst="rect">
            <a:avLst/>
          </a:prstGeom>
          <a:ln w="0">
            <a:noFill/>
          </a:ln>
        </p:spPr>
      </p:pic>
      <p:pic>
        <p:nvPicPr>
          <p:cNvPr id="393" name="Picture 4"/>
          <p:cNvPicPr/>
          <p:nvPr/>
        </p:nvPicPr>
        <p:blipFill>
          <a:blip r:embed="rId4" cstate="email"/>
          <a:stretch/>
        </p:blipFill>
        <p:spPr>
          <a:xfrm>
            <a:off x="-54637" y="0"/>
            <a:ext cx="9363433" cy="6857640"/>
          </a:xfrm>
          <a:prstGeom prst="rect">
            <a:avLst/>
          </a:prstGeom>
          <a:ln w="9525">
            <a:noFill/>
          </a:ln>
        </p:spPr>
      </p:pic>
      <p:sp>
        <p:nvSpPr>
          <p:cNvPr id="394" name="Заголовок 1"/>
          <p:cNvSpPr/>
          <p:nvPr/>
        </p:nvSpPr>
        <p:spPr>
          <a:xfrm>
            <a:off x="-118343" y="20111"/>
            <a:ext cx="9306060" cy="8589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pc="-1" dirty="0" smtClean="0">
                <a:solidFill>
                  <a:srgbClr val="FF0000"/>
                </a:solidFill>
                <a:latin typeface="Arial"/>
              </a:rPr>
              <a:t>Программа «</a:t>
            </a:r>
            <a:r>
              <a:rPr lang="ru-RU" sz="2000" b="1" spc="-1" dirty="0">
                <a:solidFill>
                  <a:srgbClr val="FF0000"/>
                </a:solidFill>
                <a:latin typeface="Arial"/>
              </a:rPr>
              <a:t>Модернизация школьных </a:t>
            </a:r>
            <a:r>
              <a:rPr lang="ru-RU" sz="2000" b="1" spc="-1" dirty="0" smtClean="0">
                <a:solidFill>
                  <a:srgbClr val="FF0000"/>
                </a:solidFill>
                <a:latin typeface="Arial"/>
              </a:rPr>
              <a:t>систем образования</a:t>
            </a:r>
            <a:r>
              <a:rPr lang="ru-RU" sz="2000" b="1" spc="-1" dirty="0">
                <a:solidFill>
                  <a:srgbClr val="FF0000"/>
                </a:solidFill>
                <a:latin typeface="Arial"/>
              </a:rPr>
              <a:t>»</a:t>
            </a:r>
            <a:br>
              <a:rPr lang="ru-RU" sz="2000" b="1" spc="-1" dirty="0">
                <a:solidFill>
                  <a:srgbClr val="FF0000"/>
                </a:solidFill>
                <a:latin typeface="Arial"/>
              </a:rPr>
            </a:br>
            <a:r>
              <a:rPr lang="ru-RU" sz="2000" b="1" spc="-1" dirty="0">
                <a:solidFill>
                  <a:srgbClr val="FF0000"/>
                </a:solidFill>
                <a:latin typeface="Arial"/>
              </a:rPr>
              <a:t> Капитальный ремонт здания МОУ СОШ № 13 им. Р.А. Наумова г. Буй</a:t>
            </a:r>
            <a:endParaRPr lang="ru-RU" sz="2000" b="0" strike="noStrike" spc="-1" dirty="0">
              <a:latin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57007055"/>
              </p:ext>
            </p:extLst>
          </p:nvPr>
        </p:nvGraphicFramePr>
        <p:xfrm>
          <a:off x="3101105" y="1008935"/>
          <a:ext cx="5520596" cy="26212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18860"/>
                <a:gridCol w="1434139"/>
                <a:gridCol w="1349901"/>
                <a:gridCol w="1217696"/>
              </a:tblGrid>
              <a:tr h="255298"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Источники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финансирования, руб.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03727"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Итого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Капитальный ремонт</a:t>
                      </a:r>
                      <a:r>
                        <a:rPr lang="ru-RU" sz="1200" b="1" baseline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ОО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Оборудование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400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Федеральный бюджет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108 015 698,7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98 078 254,42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9 937 444,28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400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Областной бюджет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12 001 744,3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10 897 583,83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1 104 160,47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400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Муниципальный бюджет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13 335 271,44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12 108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426,47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1 226 844,97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529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ИТОГО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133 352 714,44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121 084 264,72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12 268 449,72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9835" y="1035626"/>
            <a:ext cx="2149996" cy="215409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6" cstate="screen"/>
          <a:srcRect/>
          <a:stretch/>
        </p:blipFill>
        <p:spPr>
          <a:xfrm>
            <a:off x="6757479" y="3823008"/>
            <a:ext cx="1706312" cy="121774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21" name="Прямоугольник 24"/>
          <p:cNvSpPr/>
          <p:nvPr/>
        </p:nvSpPr>
        <p:spPr>
          <a:xfrm>
            <a:off x="234065" y="3248370"/>
            <a:ext cx="2867040" cy="4909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/>
            <a:r>
              <a:rPr lang="ru-RU" sz="13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Общешкольное родительское собрание (09.11.2023г.)</a:t>
            </a:r>
            <a:endParaRPr lang="ru-RU" sz="13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pic>
        <p:nvPicPr>
          <p:cNvPr id="22" name="Picture 8" descr="https://sun1-95.userapi.com/impg/q91p-Trr-tmcNtQRRIIsZifeWnOrCo29KI8CDQ/Zsp_eI8BpNI.jpg?size=1280x960&amp;quality=95&amp;sign=1eb14534280de555706a382a71cb7161&amp;type=album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86775" y="3823008"/>
            <a:ext cx="1638235" cy="111816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3" name="Picture 5" descr="C:\Users\Школа 13\Desktop\ф\памяти\демонтажные работы - 11.jpg"/>
          <p:cNvPicPr>
            <a:picLocks noChangeAspect="1" noChangeArrowheads="1"/>
          </p:cNvPicPr>
          <p:nvPr/>
        </p:nvPicPr>
        <p:blipFill rotWithShape="1">
          <a:blip r:embed="rId8" cstate="screen"/>
          <a:srcRect r="-312"/>
          <a:stretch/>
        </p:blipFill>
        <p:spPr bwMode="auto">
          <a:xfrm>
            <a:off x="2787204" y="3838623"/>
            <a:ext cx="1808023" cy="116119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24" name="Прямоугольник 24"/>
          <p:cNvSpPr/>
          <p:nvPr/>
        </p:nvSpPr>
        <p:spPr>
          <a:xfrm>
            <a:off x="5313411" y="16297230"/>
            <a:ext cx="163929" cy="592561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Организация учебного процесса</a:t>
            </a:r>
            <a:endParaRPr lang="ru-RU" sz="14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899591" y="3838623"/>
            <a:ext cx="1554462" cy="11693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</p:pic>
      <p:pic>
        <p:nvPicPr>
          <p:cNvPr id="28" name="Picture 2" descr="https://sun1-47.userapi.com/impg/HCPYI4sgAgsdEMUT4HpYZ171yjUt-3ONXLC0BQ/EyRpJTWPvXA.jpg?size=1280x960&amp;quality=95&amp;sign=37bb3a461af2ebc289b7c928fe9fd907&amp;type=album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60" y="5311982"/>
            <a:ext cx="1796450" cy="1277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2685507" y="5319345"/>
            <a:ext cx="1871177" cy="1239983"/>
          </a:xfrm>
          <a:prstGeom prst="rect">
            <a:avLst/>
          </a:prstGeom>
        </p:spPr>
      </p:pic>
      <p:pic>
        <p:nvPicPr>
          <p:cNvPr id="407556" name="Picture 4" descr="https://sun1-28.userapi.com/impg/Eod-0fCkfL8jBiVbvouSRypD3-wvQ7jh32GLOA/SnkL9VWOyr4.jpg?size=1280x784&amp;quality=95&amp;sign=de891bd8eb19681c895a7045de6c8099&amp;type=album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279" y="5378503"/>
            <a:ext cx="1859195" cy="11387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7558" name="Picture 6" descr="https://sun1-55.userapi.com/impg/fOTP2d2p0f0MhM6ZJXiJfvRhv4pP3SnUBGIF6g/ThHI-P7ZQL4.jpg?size=1101x960&amp;quality=95&amp;sign=020c3f72910700050a733625ba93a9a0&amp;type=album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1634"/>
          <a:stretch/>
        </p:blipFill>
        <p:spPr bwMode="auto">
          <a:xfrm>
            <a:off x="6850281" y="5367391"/>
            <a:ext cx="1918800" cy="10945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24"/>
          <p:cNvSpPr/>
          <p:nvPr/>
        </p:nvSpPr>
        <p:spPr>
          <a:xfrm>
            <a:off x="543738" y="5026262"/>
            <a:ext cx="3924878" cy="29093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3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Ремонтные работы в здании МОУ СОШ № 13</a:t>
            </a:r>
            <a:endParaRPr lang="ru-RU" sz="13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sp>
        <p:nvSpPr>
          <p:cNvPr id="33" name="Прямоугольник 24"/>
          <p:cNvSpPr/>
          <p:nvPr/>
        </p:nvSpPr>
        <p:spPr>
          <a:xfrm>
            <a:off x="4539012" y="5037570"/>
            <a:ext cx="4338925" cy="29093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3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Организация учебно-воспитательного процесса</a:t>
            </a:r>
            <a:endParaRPr lang="ru-RU" sz="13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2848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Выявление и жизнеустройство детей-сирот и детей, оставшихся без попечения родителей,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в 2023 году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70080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1519146785"/>
              </p:ext>
            </p:extLst>
          </p:nvPr>
        </p:nvGraphicFramePr>
        <p:xfrm>
          <a:off x="683568" y="1556792"/>
          <a:ext cx="7776864" cy="457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661694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Фото_14_Тайвань (2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990600" y="1905794"/>
            <a:ext cx="7162800" cy="4191000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49601" y="188640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Финансирование   муниципальной    программы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по организации     оздоровления,  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отдыха   и занятости    детей   и     подростков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6" name="Group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5341441"/>
              </p:ext>
            </p:extLst>
          </p:nvPr>
        </p:nvGraphicFramePr>
        <p:xfrm>
          <a:off x="467544" y="1556792"/>
          <a:ext cx="4608512" cy="4937760"/>
        </p:xfrm>
        <a:graphic>
          <a:graphicData uri="http://schemas.openxmlformats.org/drawingml/2006/table">
            <a:tbl>
              <a:tblPr/>
              <a:tblGrid>
                <a:gridCol w="24849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772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29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229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5650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финансирования (тыс.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C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1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17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Местный бюджет: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оздоровительные пришкольные  лагеря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трудоустройство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309,158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1174,6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1182,0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505,6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1371,6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17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Областной бюджет: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оздоровительные пришкольные  лагеря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трудоустройство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1067,04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166,1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1060,0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111,0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1395,9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69,3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01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Привлеченные средства: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родительская плата (пришкольные оздоровительные лагеря)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предприятий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584,18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666,3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250,3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31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средств, предусмотренных на организацию отдыха  и трудоустройство детей и подростков в городском округе город Буй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3419,7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3433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4214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11" name="Рисунок 10" descr="лето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20072" y="3933056"/>
            <a:ext cx="3419872" cy="2564904"/>
          </a:xfrm>
          <a:prstGeom prst="rect">
            <a:avLst/>
          </a:prstGeom>
        </p:spPr>
      </p:pic>
      <p:pic>
        <p:nvPicPr>
          <p:cNvPr id="493570" name="Picture 2" descr="C:\Users\Экономика\AppData\Local\Microsoft\Windows\Temporary Internet Files\Content.Outlook\EN90JQX2\-1g-YHm9g8pEA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36096" y="1412776"/>
            <a:ext cx="2952328" cy="22142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955705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800" cy="132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8" name="Содержимое 16"/>
          <p:cNvGraphicFramePr/>
          <p:nvPr/>
        </p:nvGraphicFramePr>
        <p:xfrm>
          <a:off x="0" y="1600200"/>
          <a:ext cx="4037400" cy="4524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9" name="Picture 4"/>
          <p:cNvPicPr/>
          <p:nvPr/>
        </p:nvPicPr>
        <p:blipFill>
          <a:blip r:embed="rId4" cstate="screen"/>
          <a:stretch/>
        </p:blipFill>
        <p:spPr>
          <a:xfrm>
            <a:off x="0" y="11160"/>
            <a:ext cx="9197280" cy="6845760"/>
          </a:xfrm>
          <a:prstGeom prst="rect">
            <a:avLst/>
          </a:prstGeom>
          <a:ln w="0">
            <a:noFill/>
          </a:ln>
        </p:spPr>
      </p:pic>
      <p:sp>
        <p:nvSpPr>
          <p:cNvPr id="50" name="TextBox 2"/>
          <p:cNvSpPr/>
          <p:nvPr/>
        </p:nvSpPr>
        <p:spPr>
          <a:xfrm>
            <a:off x="467640" y="188640"/>
            <a:ext cx="820800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/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 деятельность   учреждений   культуры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  в 2023 году 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1" name="Таблица 17"/>
          <p:cNvGraphicFramePr/>
          <p:nvPr/>
        </p:nvGraphicFramePr>
        <p:xfrm>
          <a:off x="539640" y="2789280"/>
          <a:ext cx="4464000" cy="1504548"/>
        </p:xfrm>
        <a:graphic>
          <a:graphicData uri="http://schemas.openxmlformats.org/drawingml/2006/table">
            <a:tbl>
              <a:tblPr/>
              <a:tblGrid>
                <a:gridCol w="2304000"/>
                <a:gridCol w="2160000"/>
              </a:tblGrid>
              <a:tr h="109764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Calibri"/>
                          <a:ea typeface="Times New Roman"/>
                        </a:rPr>
                        <a:t>Количество участников клубных формирований в культурно - досуговых учреждениях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Численность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учащихся учреждений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дополнительного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 образования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70AD47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</a:tr>
              <a:tr h="34200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1350 человек 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580 человек</a:t>
                      </a:r>
                      <a:r>
                        <a:rPr lang="ru-RU" sz="18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70AD47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2" name="Таблица 18"/>
          <p:cNvGraphicFramePr/>
          <p:nvPr/>
        </p:nvGraphicFramePr>
        <p:xfrm>
          <a:off x="539640" y="908640"/>
          <a:ext cx="8136000" cy="1764300"/>
        </p:xfrm>
        <a:graphic>
          <a:graphicData uri="http://schemas.openxmlformats.org/drawingml/2006/table">
            <a:tbl>
              <a:tblPr/>
              <a:tblGrid>
                <a:gridCol w="2283840"/>
                <a:gridCol w="2180160"/>
                <a:gridCol w="1839600"/>
                <a:gridCol w="1832400"/>
              </a:tblGrid>
              <a:tr h="115920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>
                          <a:solidFill>
                            <a:schemeClr val="lt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Количество посетителей культурно-досуговых учреждений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</a:rPr>
                        <a:t>Количество посетителей библиотек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</a:rPr>
                        <a:t>Количество посещений Буйского краеведческого музея им. Т.В.  Ольховик</a:t>
                      </a:r>
                      <a:r>
                        <a:rPr lang="ru-RU" sz="1400" b="0" strike="noStrike" spc="-1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</a:rPr>
                        <a:t>Количество посетителей кинотеатра</a:t>
                      </a:r>
                      <a:r>
                        <a:rPr lang="ru-RU" sz="1400" b="0" strike="noStrike" spc="-1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" marR="90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</a:tr>
              <a:tr h="44604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140088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90998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12802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8877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" marR="90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</a:tr>
            </a:tbl>
          </a:graphicData>
        </a:graphic>
      </p:graphicFrame>
      <p:pic>
        <p:nvPicPr>
          <p:cNvPr id="53" name="Рисунок 3"/>
          <p:cNvPicPr/>
          <p:nvPr/>
        </p:nvPicPr>
        <p:blipFill>
          <a:blip r:embed="rId5" cstate="screen"/>
          <a:stretch/>
        </p:blipFill>
        <p:spPr>
          <a:xfrm>
            <a:off x="5176080" y="2728440"/>
            <a:ext cx="3338280" cy="1522080"/>
          </a:xfrm>
          <a:prstGeom prst="rect">
            <a:avLst/>
          </a:prstGeom>
          <a:ln w="0">
            <a:noFill/>
          </a:ln>
        </p:spPr>
      </p:pic>
      <p:pic>
        <p:nvPicPr>
          <p:cNvPr id="54" name="Рисунок 53"/>
          <p:cNvPicPr/>
          <p:nvPr/>
        </p:nvPicPr>
        <p:blipFill>
          <a:blip r:embed="rId6" cstate="screen"/>
          <a:stretch/>
        </p:blipFill>
        <p:spPr>
          <a:xfrm>
            <a:off x="5176080" y="2723400"/>
            <a:ext cx="3381120" cy="1595880"/>
          </a:xfrm>
          <a:prstGeom prst="rect">
            <a:avLst/>
          </a:prstGeom>
          <a:ln w="0">
            <a:noFill/>
          </a:ln>
        </p:spPr>
      </p:pic>
      <p:pic>
        <p:nvPicPr>
          <p:cNvPr id="55" name="Рисунок 54"/>
          <p:cNvPicPr/>
          <p:nvPr/>
        </p:nvPicPr>
        <p:blipFill>
          <a:blip r:embed="rId7" cstate="screen"/>
          <a:stretch/>
        </p:blipFill>
        <p:spPr>
          <a:xfrm>
            <a:off x="540000" y="4680000"/>
            <a:ext cx="2705760" cy="1802520"/>
          </a:xfrm>
          <a:prstGeom prst="rect">
            <a:avLst/>
          </a:prstGeom>
          <a:ln w="0">
            <a:noFill/>
          </a:ln>
        </p:spPr>
      </p:pic>
      <p:pic>
        <p:nvPicPr>
          <p:cNvPr id="56" name="Рисунок 55"/>
          <p:cNvPicPr/>
          <p:nvPr/>
        </p:nvPicPr>
        <p:blipFill>
          <a:blip r:embed="rId8" cstate="screen"/>
          <a:stretch/>
        </p:blipFill>
        <p:spPr>
          <a:xfrm>
            <a:off x="3405960" y="4680000"/>
            <a:ext cx="2713320" cy="1805760"/>
          </a:xfrm>
          <a:prstGeom prst="rect">
            <a:avLst/>
          </a:prstGeom>
          <a:ln w="0">
            <a:noFill/>
          </a:ln>
        </p:spPr>
      </p:pic>
      <p:pic>
        <p:nvPicPr>
          <p:cNvPr id="57" name="Рисунок 56"/>
          <p:cNvPicPr/>
          <p:nvPr/>
        </p:nvPicPr>
        <p:blipFill>
          <a:blip r:embed="rId9" cstate="screen"/>
          <a:stretch/>
        </p:blipFill>
        <p:spPr>
          <a:xfrm>
            <a:off x="6266160" y="4654440"/>
            <a:ext cx="2423160" cy="1824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457200" y="27468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2"/>
          <p:cNvSpPr/>
          <p:nvPr/>
        </p:nvSpPr>
        <p:spPr>
          <a:xfrm>
            <a:off x="457200" y="1600200"/>
            <a:ext cx="8224920" cy="4521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0" name="Picture 4"/>
          <p:cNvPicPr/>
          <p:nvPr/>
        </p:nvPicPr>
        <p:blipFill>
          <a:blip r:embed="rId2" cstate="email"/>
          <a:stretch/>
        </p:blipFill>
        <p:spPr>
          <a:xfrm>
            <a:off x="-14992" y="15840"/>
            <a:ext cx="9193680" cy="6842160"/>
          </a:xfrm>
          <a:prstGeom prst="rect">
            <a:avLst/>
          </a:prstGeom>
          <a:ln>
            <a:noFill/>
          </a:ln>
        </p:spPr>
      </p:pic>
      <p:sp>
        <p:nvSpPr>
          <p:cNvPr id="141" name="CustomShape 3"/>
          <p:cNvSpPr/>
          <p:nvPr/>
        </p:nvSpPr>
        <p:spPr>
          <a:xfrm>
            <a:off x="-14992" y="332640"/>
            <a:ext cx="9247680" cy="69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Расходы бюджета городского округа город буй,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357969703"/>
              </p:ext>
            </p:extLst>
          </p:nvPr>
        </p:nvGraphicFramePr>
        <p:xfrm>
          <a:off x="827584" y="1397000"/>
          <a:ext cx="7488832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8600230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800" cy="132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9" name="Содержимое 16"/>
          <p:cNvGraphicFramePr/>
          <p:nvPr/>
        </p:nvGraphicFramePr>
        <p:xfrm>
          <a:off x="0" y="1600200"/>
          <a:ext cx="4037400" cy="4524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0" name="Picture 4"/>
          <p:cNvPicPr/>
          <p:nvPr/>
        </p:nvPicPr>
        <p:blipFill>
          <a:blip r:embed="rId3" cstate="screen"/>
          <a:stretch/>
        </p:blipFill>
        <p:spPr>
          <a:xfrm>
            <a:off x="0" y="0"/>
            <a:ext cx="9142920" cy="6845760"/>
          </a:xfrm>
          <a:prstGeom prst="rect">
            <a:avLst/>
          </a:prstGeom>
          <a:ln w="0">
            <a:noFill/>
          </a:ln>
        </p:spPr>
      </p:pic>
      <p:sp>
        <p:nvSpPr>
          <p:cNvPr id="61" name="TextBox 5"/>
          <p:cNvSpPr/>
          <p:nvPr/>
        </p:nvSpPr>
        <p:spPr>
          <a:xfrm>
            <a:off x="735120" y="899640"/>
            <a:ext cx="5975640" cy="155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FF0000"/>
                </a:solidFill>
                <a:latin typeface="Arial"/>
              </a:rPr>
              <a:t>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tabLst>
                <a:tab pos="0" algn="l"/>
              </a:tabLst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TextBox 20"/>
          <p:cNvSpPr/>
          <p:nvPr/>
        </p:nvSpPr>
        <p:spPr>
          <a:xfrm>
            <a:off x="2123640" y="4653000"/>
            <a:ext cx="183600" cy="36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3" name="Прямоугольник 14"/>
          <p:cNvSpPr/>
          <p:nvPr/>
        </p:nvSpPr>
        <p:spPr>
          <a:xfrm>
            <a:off x="539640" y="188640"/>
            <a:ext cx="784764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УЧАСТИЕ В РЕАЛИЗАЦИи программы 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«Пушкинская карта» в 2023 году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4" name="Рисунок 7"/>
          <p:cNvPicPr/>
          <p:nvPr/>
        </p:nvPicPr>
        <p:blipFill>
          <a:blip r:embed="rId4" cstate="screen"/>
          <a:stretch/>
        </p:blipFill>
        <p:spPr>
          <a:xfrm>
            <a:off x="1010520" y="3675960"/>
            <a:ext cx="1689120" cy="2397600"/>
          </a:xfrm>
          <a:prstGeom prst="rect">
            <a:avLst/>
          </a:prstGeom>
          <a:ln w="0">
            <a:noFill/>
          </a:ln>
        </p:spPr>
      </p:pic>
      <p:sp>
        <p:nvSpPr>
          <p:cNvPr id="65" name="TextBox 8"/>
          <p:cNvSpPr/>
          <p:nvPr/>
        </p:nvSpPr>
        <p:spPr>
          <a:xfrm>
            <a:off x="443520" y="6067080"/>
            <a:ext cx="29761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СКЦ «Луч» – возможность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оплатить билеты в кино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Пушкинской картой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TextBox 15"/>
          <p:cNvSpPr/>
          <p:nvPr/>
        </p:nvSpPr>
        <p:spPr>
          <a:xfrm>
            <a:off x="4500000" y="3060000"/>
            <a:ext cx="3959640" cy="42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Буйский краеведческий музей имени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Т.В. Ольховик – посещение мероприятий, экскурсий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TextBox 17"/>
          <p:cNvSpPr/>
          <p:nvPr/>
        </p:nvSpPr>
        <p:spPr>
          <a:xfrm>
            <a:off x="720000" y="3007080"/>
            <a:ext cx="345960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Дворец культуры– возможность приобрести билеты  на концерты, спектакли, посещение культурно-просветительских мероприятий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TextBox 18"/>
          <p:cNvSpPr/>
          <p:nvPr/>
        </p:nvSpPr>
        <p:spPr>
          <a:xfrm>
            <a:off x="6300000" y="6066360"/>
            <a:ext cx="251964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Дом ремесел – возможность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посетить мастер-классы,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интерактивные программы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9" name="Рисунок 68"/>
          <p:cNvPicPr/>
          <p:nvPr/>
        </p:nvPicPr>
        <p:blipFill>
          <a:blip r:embed="rId5" cstate="screen"/>
          <a:stretch/>
        </p:blipFill>
        <p:spPr>
          <a:xfrm>
            <a:off x="1049400" y="1002600"/>
            <a:ext cx="2910240" cy="1937160"/>
          </a:xfrm>
          <a:prstGeom prst="rect">
            <a:avLst/>
          </a:prstGeom>
          <a:ln w="0">
            <a:noFill/>
          </a:ln>
        </p:spPr>
      </p:pic>
      <p:pic>
        <p:nvPicPr>
          <p:cNvPr id="70" name="Рисунок 69"/>
          <p:cNvPicPr/>
          <p:nvPr/>
        </p:nvPicPr>
        <p:blipFill>
          <a:blip r:embed="rId6" cstate="screen"/>
          <a:stretch/>
        </p:blipFill>
        <p:spPr>
          <a:xfrm>
            <a:off x="4860000" y="1027080"/>
            <a:ext cx="3177000" cy="1979640"/>
          </a:xfrm>
          <a:prstGeom prst="rect">
            <a:avLst/>
          </a:prstGeom>
          <a:ln w="0">
            <a:noFill/>
          </a:ln>
        </p:spPr>
      </p:pic>
      <p:pic>
        <p:nvPicPr>
          <p:cNvPr id="71" name="Рисунок 70"/>
          <p:cNvPicPr/>
          <p:nvPr/>
        </p:nvPicPr>
        <p:blipFill>
          <a:blip r:embed="rId7" cstate="screen"/>
          <a:stretch/>
        </p:blipFill>
        <p:spPr>
          <a:xfrm>
            <a:off x="6660000" y="3683160"/>
            <a:ext cx="1787040" cy="2382840"/>
          </a:xfrm>
          <a:prstGeom prst="rect">
            <a:avLst/>
          </a:prstGeom>
          <a:ln w="0">
            <a:noFill/>
          </a:ln>
        </p:spPr>
      </p:pic>
      <p:pic>
        <p:nvPicPr>
          <p:cNvPr id="72" name="Рисунок 71"/>
          <p:cNvPicPr/>
          <p:nvPr/>
        </p:nvPicPr>
        <p:blipFill>
          <a:blip r:embed="rId8" cstate="screen"/>
          <a:stretch/>
        </p:blipFill>
        <p:spPr>
          <a:xfrm>
            <a:off x="3240000" y="3736800"/>
            <a:ext cx="2879640" cy="2202840"/>
          </a:xfrm>
          <a:prstGeom prst="rect">
            <a:avLst/>
          </a:prstGeom>
          <a:ln w="0">
            <a:noFill/>
          </a:ln>
        </p:spPr>
      </p:pic>
      <p:sp>
        <p:nvSpPr>
          <p:cNvPr id="73" name="TextBox 1"/>
          <p:cNvSpPr/>
          <p:nvPr/>
        </p:nvSpPr>
        <p:spPr>
          <a:xfrm>
            <a:off x="3240000" y="5940000"/>
            <a:ext cx="287964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Центральная городская библиотека –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посещение мероприятий,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интерактивных программ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800" cy="132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75" name="Содержимое 1"/>
          <p:cNvGraphicFramePr/>
          <p:nvPr/>
        </p:nvGraphicFramePr>
        <p:xfrm>
          <a:off x="0" y="1600200"/>
          <a:ext cx="4037400" cy="4524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6" name="Picture 1"/>
          <p:cNvPicPr/>
          <p:nvPr/>
        </p:nvPicPr>
        <p:blipFill>
          <a:blip r:embed="rId3" cstate="screen"/>
          <a:stretch/>
        </p:blipFill>
        <p:spPr>
          <a:xfrm>
            <a:off x="0" y="0"/>
            <a:ext cx="9142920" cy="6845760"/>
          </a:xfrm>
          <a:prstGeom prst="rect">
            <a:avLst/>
          </a:prstGeom>
          <a:ln w="0">
            <a:noFill/>
          </a:ln>
        </p:spPr>
      </p:pic>
      <p:sp>
        <p:nvSpPr>
          <p:cNvPr id="77" name="TextBox 6"/>
          <p:cNvSpPr/>
          <p:nvPr/>
        </p:nvSpPr>
        <p:spPr>
          <a:xfrm>
            <a:off x="735120" y="899640"/>
            <a:ext cx="5975640" cy="155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FF0000"/>
                </a:solidFill>
                <a:latin typeface="Arial"/>
              </a:rPr>
              <a:t>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tabLst>
                <a:tab pos="0" algn="l"/>
              </a:tabLst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TextBox 7"/>
          <p:cNvSpPr/>
          <p:nvPr/>
        </p:nvSpPr>
        <p:spPr>
          <a:xfrm>
            <a:off x="2123640" y="4653000"/>
            <a:ext cx="183600" cy="36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79" name="Прямоугольник 1"/>
          <p:cNvSpPr/>
          <p:nvPr/>
        </p:nvSpPr>
        <p:spPr>
          <a:xfrm>
            <a:off x="539640" y="180000"/>
            <a:ext cx="784764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Реализация молодежной политики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TextBox 12"/>
          <p:cNvSpPr/>
          <p:nvPr/>
        </p:nvSpPr>
        <p:spPr>
          <a:xfrm>
            <a:off x="1620000" y="3007080"/>
            <a:ext cx="345960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Открытие Первичного отделения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Российского движения детей и молодежи «Движение первых»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TextBox 14"/>
          <p:cNvSpPr/>
          <p:nvPr/>
        </p:nvSpPr>
        <p:spPr>
          <a:xfrm>
            <a:off x="3420000" y="5580000"/>
            <a:ext cx="287964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Участие молодежных объединений города во Всероссийской акции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«Огненные картины войны»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2" name="Рисунок 81"/>
          <p:cNvPicPr/>
          <p:nvPr/>
        </p:nvPicPr>
        <p:blipFill>
          <a:blip r:embed="rId4" cstate="screen"/>
          <a:stretch/>
        </p:blipFill>
        <p:spPr>
          <a:xfrm>
            <a:off x="7063200" y="991080"/>
            <a:ext cx="1451160" cy="988560"/>
          </a:xfrm>
          <a:prstGeom prst="rect">
            <a:avLst/>
          </a:prstGeom>
          <a:ln w="0">
            <a:noFill/>
          </a:ln>
        </p:spPr>
      </p:pic>
      <p:pic>
        <p:nvPicPr>
          <p:cNvPr id="83" name="Рисунок 82"/>
          <p:cNvPicPr/>
          <p:nvPr/>
        </p:nvPicPr>
        <p:blipFill>
          <a:blip r:embed="rId5" cstate="screen"/>
          <a:stretch/>
        </p:blipFill>
        <p:spPr>
          <a:xfrm>
            <a:off x="6351840" y="1973880"/>
            <a:ext cx="1387800" cy="905760"/>
          </a:xfrm>
          <a:prstGeom prst="rect">
            <a:avLst/>
          </a:prstGeom>
          <a:ln w="0">
            <a:noFill/>
          </a:ln>
        </p:spPr>
      </p:pic>
      <p:pic>
        <p:nvPicPr>
          <p:cNvPr id="84" name="Рисунок 83"/>
          <p:cNvPicPr/>
          <p:nvPr/>
        </p:nvPicPr>
        <p:blipFill>
          <a:blip r:embed="rId6" cstate="screen"/>
          <a:stretch/>
        </p:blipFill>
        <p:spPr>
          <a:xfrm>
            <a:off x="900000" y="1080000"/>
            <a:ext cx="2519640" cy="1850400"/>
          </a:xfrm>
          <a:prstGeom prst="rect">
            <a:avLst/>
          </a:prstGeom>
          <a:ln w="0">
            <a:noFill/>
          </a:ln>
        </p:spPr>
      </p:pic>
      <p:pic>
        <p:nvPicPr>
          <p:cNvPr id="85" name="Рисунок 84"/>
          <p:cNvPicPr/>
          <p:nvPr/>
        </p:nvPicPr>
        <p:blipFill>
          <a:blip r:embed="rId7" cstate="screen"/>
          <a:stretch/>
        </p:blipFill>
        <p:spPr>
          <a:xfrm>
            <a:off x="3600000" y="1080000"/>
            <a:ext cx="2472840" cy="1854720"/>
          </a:xfrm>
          <a:prstGeom prst="rect">
            <a:avLst/>
          </a:prstGeom>
          <a:ln w="0">
            <a:noFill/>
          </a:ln>
        </p:spPr>
      </p:pic>
      <p:pic>
        <p:nvPicPr>
          <p:cNvPr id="86" name="Рисунок 85"/>
          <p:cNvPicPr/>
          <p:nvPr/>
        </p:nvPicPr>
        <p:blipFill>
          <a:blip r:embed="rId8" cstate="screen"/>
          <a:stretch/>
        </p:blipFill>
        <p:spPr>
          <a:xfrm>
            <a:off x="600840" y="3780000"/>
            <a:ext cx="2638800" cy="1979640"/>
          </a:xfrm>
          <a:prstGeom prst="rect">
            <a:avLst/>
          </a:prstGeom>
          <a:ln w="0">
            <a:noFill/>
          </a:ln>
        </p:spPr>
      </p:pic>
      <p:pic>
        <p:nvPicPr>
          <p:cNvPr id="87" name="Рисунок 86"/>
          <p:cNvPicPr/>
          <p:nvPr/>
        </p:nvPicPr>
        <p:blipFill>
          <a:blip r:embed="rId9" cstate="screen"/>
          <a:stretch/>
        </p:blipFill>
        <p:spPr>
          <a:xfrm>
            <a:off x="3458160" y="3792600"/>
            <a:ext cx="2841480" cy="1427040"/>
          </a:xfrm>
          <a:prstGeom prst="rect">
            <a:avLst/>
          </a:prstGeom>
          <a:ln w="0">
            <a:noFill/>
          </a:ln>
        </p:spPr>
      </p:pic>
      <p:pic>
        <p:nvPicPr>
          <p:cNvPr id="88" name="Рисунок 87"/>
          <p:cNvPicPr/>
          <p:nvPr/>
        </p:nvPicPr>
        <p:blipFill>
          <a:blip r:embed="rId10" cstate="screen"/>
          <a:stretch/>
        </p:blipFill>
        <p:spPr>
          <a:xfrm>
            <a:off x="6480000" y="3240000"/>
            <a:ext cx="1979640" cy="305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800" cy="132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90" name="Содержимое 2"/>
          <p:cNvGraphicFramePr/>
          <p:nvPr/>
        </p:nvGraphicFramePr>
        <p:xfrm>
          <a:off x="0" y="1600200"/>
          <a:ext cx="4037400" cy="4524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1" name="Picture 2"/>
          <p:cNvPicPr/>
          <p:nvPr/>
        </p:nvPicPr>
        <p:blipFill>
          <a:blip r:embed="rId3" cstate="screen"/>
          <a:stretch/>
        </p:blipFill>
        <p:spPr>
          <a:xfrm>
            <a:off x="0" y="0"/>
            <a:ext cx="9142920" cy="6845760"/>
          </a:xfrm>
          <a:prstGeom prst="rect">
            <a:avLst/>
          </a:prstGeom>
          <a:ln w="0">
            <a:noFill/>
          </a:ln>
        </p:spPr>
      </p:pic>
      <p:sp>
        <p:nvSpPr>
          <p:cNvPr id="92" name="TextBox 9"/>
          <p:cNvSpPr/>
          <p:nvPr/>
        </p:nvSpPr>
        <p:spPr>
          <a:xfrm>
            <a:off x="735120" y="899640"/>
            <a:ext cx="5975640" cy="155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FF0000"/>
                </a:solidFill>
                <a:latin typeface="Arial"/>
              </a:rPr>
              <a:t>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tabLst>
                <a:tab pos="0" algn="l"/>
              </a:tabLst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TextBox 11"/>
          <p:cNvSpPr/>
          <p:nvPr/>
        </p:nvSpPr>
        <p:spPr>
          <a:xfrm>
            <a:off x="2123640" y="4653000"/>
            <a:ext cx="183600" cy="36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94" name="Прямоугольник 3"/>
          <p:cNvSpPr/>
          <p:nvPr/>
        </p:nvSpPr>
        <p:spPr>
          <a:xfrm>
            <a:off x="539640" y="180000"/>
            <a:ext cx="784764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Реализация молодежной политики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TextBox 13"/>
          <p:cNvSpPr/>
          <p:nvPr/>
        </p:nvSpPr>
        <p:spPr>
          <a:xfrm>
            <a:off x="720000" y="2981880"/>
            <a:ext cx="1619640" cy="42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Городской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день молодежи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TextBox 16"/>
          <p:cNvSpPr/>
          <p:nvPr/>
        </p:nvSpPr>
        <p:spPr>
          <a:xfrm>
            <a:off x="4500000" y="4627080"/>
            <a:ext cx="233964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Оказание помощи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участникам СВО: плетение маскировочных сетей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7" name="Рисунок 96"/>
          <p:cNvPicPr/>
          <p:nvPr/>
        </p:nvPicPr>
        <p:blipFill>
          <a:blip r:embed="rId4" cstate="screen"/>
          <a:stretch/>
        </p:blipFill>
        <p:spPr>
          <a:xfrm>
            <a:off x="735120" y="1080000"/>
            <a:ext cx="2699280" cy="1799640"/>
          </a:xfrm>
          <a:prstGeom prst="rect">
            <a:avLst/>
          </a:prstGeom>
          <a:ln w="0">
            <a:noFill/>
          </a:ln>
        </p:spPr>
      </p:pic>
      <p:pic>
        <p:nvPicPr>
          <p:cNvPr id="98" name="Рисунок 97"/>
          <p:cNvPicPr/>
          <p:nvPr/>
        </p:nvPicPr>
        <p:blipFill>
          <a:blip r:embed="rId5" cstate="screen"/>
          <a:stretch/>
        </p:blipFill>
        <p:spPr>
          <a:xfrm>
            <a:off x="2340000" y="2520000"/>
            <a:ext cx="1439640" cy="1079640"/>
          </a:xfrm>
          <a:prstGeom prst="rect">
            <a:avLst/>
          </a:prstGeom>
          <a:ln w="0">
            <a:noFill/>
          </a:ln>
        </p:spPr>
      </p:pic>
      <p:pic>
        <p:nvPicPr>
          <p:cNvPr id="99" name="Рисунок 98"/>
          <p:cNvPicPr/>
          <p:nvPr/>
        </p:nvPicPr>
        <p:blipFill>
          <a:blip r:embed="rId6" cstate="screen"/>
          <a:stretch/>
        </p:blipFill>
        <p:spPr>
          <a:xfrm>
            <a:off x="4358160" y="3083760"/>
            <a:ext cx="2121480" cy="1415880"/>
          </a:xfrm>
          <a:prstGeom prst="rect">
            <a:avLst/>
          </a:prstGeom>
          <a:ln w="0">
            <a:noFill/>
          </a:ln>
        </p:spPr>
      </p:pic>
      <p:pic>
        <p:nvPicPr>
          <p:cNvPr id="100" name="Рисунок 99"/>
          <p:cNvPicPr/>
          <p:nvPr/>
        </p:nvPicPr>
        <p:blipFill>
          <a:blip r:embed="rId7" cstate="screen"/>
          <a:stretch/>
        </p:blipFill>
        <p:spPr>
          <a:xfrm>
            <a:off x="3960000" y="1080000"/>
            <a:ext cx="4499640" cy="2253240"/>
          </a:xfrm>
          <a:prstGeom prst="rect">
            <a:avLst/>
          </a:prstGeom>
          <a:ln w="0">
            <a:noFill/>
          </a:ln>
        </p:spPr>
      </p:pic>
      <p:pic>
        <p:nvPicPr>
          <p:cNvPr id="101" name="Рисунок 100"/>
          <p:cNvPicPr/>
          <p:nvPr/>
        </p:nvPicPr>
        <p:blipFill>
          <a:blip r:embed="rId8" cstate="screen"/>
          <a:stretch/>
        </p:blipFill>
        <p:spPr>
          <a:xfrm>
            <a:off x="2102400" y="4753800"/>
            <a:ext cx="2301120" cy="1725840"/>
          </a:xfrm>
          <a:prstGeom prst="rect">
            <a:avLst/>
          </a:prstGeom>
          <a:ln w="0">
            <a:noFill/>
          </a:ln>
        </p:spPr>
      </p:pic>
      <p:pic>
        <p:nvPicPr>
          <p:cNvPr id="102" name="Рисунок 101"/>
          <p:cNvPicPr/>
          <p:nvPr/>
        </p:nvPicPr>
        <p:blipFill>
          <a:blip r:embed="rId9" cstate="screen"/>
          <a:srcRect/>
          <a:stretch/>
        </p:blipFill>
        <p:spPr>
          <a:xfrm>
            <a:off x="4403880" y="5272920"/>
            <a:ext cx="2615760" cy="1206720"/>
          </a:xfrm>
          <a:prstGeom prst="rect">
            <a:avLst/>
          </a:prstGeom>
          <a:ln w="0">
            <a:noFill/>
          </a:ln>
        </p:spPr>
      </p:pic>
      <p:pic>
        <p:nvPicPr>
          <p:cNvPr id="103" name="Рисунок 102"/>
          <p:cNvPicPr/>
          <p:nvPr/>
        </p:nvPicPr>
        <p:blipFill>
          <a:blip r:embed="rId10" cstate="screen"/>
          <a:stretch/>
        </p:blipFill>
        <p:spPr>
          <a:xfrm>
            <a:off x="7020000" y="4398120"/>
            <a:ext cx="1439640" cy="2081520"/>
          </a:xfrm>
          <a:prstGeom prst="rect">
            <a:avLst/>
          </a:prstGeom>
          <a:ln w="0">
            <a:noFill/>
          </a:ln>
        </p:spPr>
      </p:pic>
      <p:pic>
        <p:nvPicPr>
          <p:cNvPr id="104" name="Рисунок 103"/>
          <p:cNvPicPr/>
          <p:nvPr/>
        </p:nvPicPr>
        <p:blipFill>
          <a:blip r:embed="rId11" cstate="screen"/>
          <a:srcRect/>
          <a:stretch/>
        </p:blipFill>
        <p:spPr>
          <a:xfrm>
            <a:off x="680760" y="3600000"/>
            <a:ext cx="2018880" cy="1259640"/>
          </a:xfrm>
          <a:prstGeom prst="rect">
            <a:avLst/>
          </a:prstGeom>
          <a:ln w="0">
            <a:noFill/>
          </a:ln>
        </p:spPr>
      </p:pic>
      <p:sp>
        <p:nvSpPr>
          <p:cNvPr id="105" name="TextBox 19"/>
          <p:cNvSpPr/>
          <p:nvPr/>
        </p:nvSpPr>
        <p:spPr>
          <a:xfrm>
            <a:off x="6441840" y="3420000"/>
            <a:ext cx="215964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Форум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«Буйский актив молодежи»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(БАМ)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TextBox 21"/>
          <p:cNvSpPr/>
          <p:nvPr/>
        </p:nvSpPr>
        <p:spPr>
          <a:xfrm>
            <a:off x="720000" y="5887080"/>
            <a:ext cx="161964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Смотр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строя и песни «Плац-Парад»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TextBox 22"/>
          <p:cNvSpPr/>
          <p:nvPr/>
        </p:nvSpPr>
        <p:spPr>
          <a:xfrm>
            <a:off x="482400" y="4860000"/>
            <a:ext cx="1619640" cy="109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Городской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конкурс любителей фитнеса «Если ты в форме, значит ты в норме!»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8" name="Рисунок 107"/>
          <p:cNvPicPr/>
          <p:nvPr/>
        </p:nvPicPr>
        <p:blipFill>
          <a:blip r:embed="rId12" cstate="screen"/>
          <a:srcRect/>
          <a:stretch/>
        </p:blipFill>
        <p:spPr>
          <a:xfrm>
            <a:off x="2822400" y="3600000"/>
            <a:ext cx="1370880" cy="115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800" cy="132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8" name="Picture 5"/>
          <p:cNvPicPr/>
          <p:nvPr/>
        </p:nvPicPr>
        <p:blipFill>
          <a:blip r:embed="rId3" cstate="screen"/>
          <a:stretch/>
        </p:blipFill>
        <p:spPr>
          <a:xfrm>
            <a:off x="-54360" y="11160"/>
            <a:ext cx="9197280" cy="6845760"/>
          </a:xfrm>
          <a:prstGeom prst="rect">
            <a:avLst/>
          </a:prstGeom>
          <a:ln w="0">
            <a:noFill/>
          </a:ln>
        </p:spPr>
      </p:pic>
      <p:sp>
        <p:nvSpPr>
          <p:cNvPr id="119" name="TextBox 4"/>
          <p:cNvSpPr/>
          <p:nvPr/>
        </p:nvSpPr>
        <p:spPr>
          <a:xfrm>
            <a:off x="6046560" y="3867480"/>
            <a:ext cx="258516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</a:rPr>
              <a:t>  </a:t>
            </a:r>
          </a:p>
        </p:txBody>
      </p:sp>
      <p:graphicFrame>
        <p:nvGraphicFramePr>
          <p:cNvPr id="120" name="Таблица 4"/>
          <p:cNvGraphicFramePr/>
          <p:nvPr/>
        </p:nvGraphicFramePr>
        <p:xfrm>
          <a:off x="755640" y="908640"/>
          <a:ext cx="7704000" cy="1348740"/>
        </p:xfrm>
        <a:graphic>
          <a:graphicData uri="http://schemas.openxmlformats.org/drawingml/2006/table">
            <a:tbl>
              <a:tblPr/>
              <a:tblGrid>
                <a:gridCol w="2520000"/>
                <a:gridCol w="2952000"/>
                <a:gridCol w="2232000"/>
              </a:tblGrid>
              <a:tr h="6768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50" b="1" strike="noStrike" spc="-1" dirty="0">
                          <a:solidFill>
                            <a:schemeClr val="lt1"/>
                          </a:solidFill>
                          <a:latin typeface="Calibri"/>
                        </a:rPr>
                        <a:t>Проведение спортивных мероприятий </a:t>
                      </a:r>
                      <a:endParaRPr lang="ru-RU" sz="135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</a:pPr>
                      <a:r>
                        <a:rPr lang="ru-RU" sz="135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Доля граждан систематически занимающихся физкультурой и спортом</a:t>
                      </a:r>
                      <a:endParaRPr lang="ru-RU" sz="13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</a:pPr>
                      <a:r>
                        <a:rPr lang="ru-RU" sz="135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Уровень обеспеченности населения спортивными сооружениями, </a:t>
                      </a:r>
                      <a:endParaRPr lang="ru-RU" sz="13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solidFill>
                        <a:srgbClr val="70AD47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15</a:t>
                      </a:r>
                      <a:r>
                        <a:rPr lang="en-US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9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61,1</a:t>
                      </a:r>
                      <a:r>
                        <a:rPr lang="ru-RU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 %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  <a:p>
                      <a:pPr algn="ctr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(11 60</a:t>
                      </a:r>
                      <a:r>
                        <a:rPr lang="en-US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7</a:t>
                      </a:r>
                      <a:r>
                        <a:rPr lang="ru-RU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 человека)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</a:pPr>
                      <a:r>
                        <a:rPr lang="en-US" sz="1800" b="1" strike="noStrike" spc="-1" dirty="0">
                          <a:solidFill>
                            <a:srgbClr val="002060"/>
                          </a:solidFill>
                          <a:latin typeface="Calibri"/>
                        </a:rPr>
                        <a:t>69,3</a:t>
                      </a:r>
                      <a:r>
                        <a:rPr lang="ru-RU" sz="1800" b="1" strike="noStrike" spc="-1" dirty="0">
                          <a:solidFill>
                            <a:srgbClr val="002060"/>
                          </a:solidFill>
                          <a:latin typeface="Calibri"/>
                        </a:rPr>
                        <a:t>9 %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solidFill>
                        <a:srgbClr val="70AD47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8"/>
                    </a:solidFill>
                  </a:tcPr>
                </a:tc>
              </a:tr>
            </a:tbl>
          </a:graphicData>
        </a:graphic>
      </p:graphicFrame>
      <p:sp>
        <p:nvSpPr>
          <p:cNvPr id="121" name="Прямоугольник 4"/>
          <p:cNvSpPr/>
          <p:nvPr/>
        </p:nvSpPr>
        <p:spPr>
          <a:xfrm>
            <a:off x="683568" y="188640"/>
            <a:ext cx="74876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cap="all" spc="-1" dirty="0">
                <a:solidFill>
                  <a:srgbClr val="FF0000"/>
                </a:solidFill>
                <a:latin typeface="Arial"/>
              </a:rPr>
              <a:t>Физическая культура и спорт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22" name="Диаграмма 3"/>
          <p:cNvGraphicFramePr/>
          <p:nvPr/>
        </p:nvGraphicFramePr>
        <p:xfrm>
          <a:off x="296280" y="2261160"/>
          <a:ext cx="8496000" cy="3211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4" name="Заголовок 7"/>
          <p:cNvSpPr/>
          <p:nvPr/>
        </p:nvSpPr>
        <p:spPr>
          <a:xfrm>
            <a:off x="5868144" y="2924944"/>
            <a:ext cx="2448424" cy="216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8333"/>
          </a:bodyPr>
          <a:lstStyle/>
          <a:p>
            <a:pPr defTabSz="685800">
              <a:lnSpc>
                <a:spcPct val="90000"/>
              </a:lnSpc>
            </a:pPr>
            <a:r>
              <a:rPr lang="ru-RU" sz="1400" b="1" strike="noStrike" spc="-1" dirty="0">
                <a:solidFill>
                  <a:srgbClr val="002060"/>
                </a:solidFill>
                <a:latin typeface="Calibri Light"/>
              </a:rPr>
              <a:t>2016 г. – 73 знака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defTabSz="685800">
              <a:lnSpc>
                <a:spcPct val="90000"/>
              </a:lnSpc>
            </a:pPr>
            <a:r>
              <a:rPr lang="ru-RU" sz="1400" b="1" strike="noStrike" spc="-1" dirty="0">
                <a:solidFill>
                  <a:srgbClr val="002060"/>
                </a:solidFill>
                <a:latin typeface="Calibri Light"/>
              </a:rPr>
              <a:t>2017 г. – 527 знаков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defTabSz="685800">
              <a:lnSpc>
                <a:spcPct val="90000"/>
              </a:lnSpc>
            </a:pPr>
            <a:r>
              <a:rPr lang="ru-RU" sz="1400" b="1" strike="noStrike" spc="-1" dirty="0">
                <a:solidFill>
                  <a:srgbClr val="002060"/>
                </a:solidFill>
                <a:latin typeface="Calibri Light"/>
              </a:rPr>
              <a:t>2018 г. – 612 знаков        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defTabSz="685800">
              <a:lnSpc>
                <a:spcPct val="90000"/>
              </a:lnSpc>
            </a:pPr>
            <a:r>
              <a:rPr lang="ru-RU" sz="1400" b="1" strike="noStrike" spc="-1" dirty="0">
                <a:solidFill>
                  <a:srgbClr val="002060"/>
                </a:solidFill>
                <a:latin typeface="Calibri Light"/>
              </a:rPr>
              <a:t>2019 г. – 882 знака            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defTabSz="685800">
              <a:lnSpc>
                <a:spcPct val="90000"/>
              </a:lnSpc>
            </a:pPr>
            <a:r>
              <a:rPr lang="ru-RU" sz="1400" b="1" strike="noStrike" spc="-1" dirty="0">
                <a:solidFill>
                  <a:srgbClr val="002060"/>
                </a:solidFill>
                <a:latin typeface="Calibri Light"/>
              </a:rPr>
              <a:t>2020 г. – 379 знаков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defTabSz="685800">
              <a:lnSpc>
                <a:spcPct val="90000"/>
              </a:lnSpc>
            </a:pPr>
            <a:r>
              <a:rPr lang="ru-RU" sz="1400" b="1" strike="noStrike" spc="-1" dirty="0">
                <a:solidFill>
                  <a:srgbClr val="002060"/>
                </a:solidFill>
                <a:latin typeface="Calibri Light"/>
              </a:rPr>
              <a:t>2021 г. – 988 знаков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defTabSz="685800">
              <a:lnSpc>
                <a:spcPct val="90000"/>
              </a:lnSpc>
            </a:pPr>
            <a:r>
              <a:rPr lang="ru-RU" sz="1400" b="1" strike="noStrike" spc="-1" dirty="0">
                <a:solidFill>
                  <a:srgbClr val="002060"/>
                </a:solidFill>
                <a:latin typeface="Calibri Light"/>
              </a:rPr>
              <a:t>2022 год – 702 знака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defTabSz="685800">
              <a:lnSpc>
                <a:spcPct val="90000"/>
              </a:lnSpc>
            </a:pPr>
            <a:r>
              <a:rPr lang="en-US" sz="1400" b="1" strike="noStrike" spc="-1" dirty="0">
                <a:solidFill>
                  <a:srgbClr val="002060"/>
                </a:solidFill>
                <a:latin typeface="Calibri Light"/>
              </a:rPr>
              <a:t>2023 </a:t>
            </a:r>
            <a:r>
              <a:rPr lang="ru-RU" sz="1400" b="1" strike="noStrike" spc="-1" dirty="0">
                <a:solidFill>
                  <a:srgbClr val="002060"/>
                </a:solidFill>
                <a:latin typeface="Calibri Light"/>
              </a:rPr>
              <a:t>год </a:t>
            </a:r>
            <a:r>
              <a:rPr lang="ru-RU" sz="1400" b="1" strike="noStrike" spc="-1" dirty="0" smtClean="0">
                <a:solidFill>
                  <a:srgbClr val="002060"/>
                </a:solidFill>
                <a:latin typeface="Calibri Light"/>
              </a:rPr>
              <a:t>– 850 знаков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defTabSz="685800">
              <a:lnSpc>
                <a:spcPct val="90000"/>
              </a:lnSpc>
            </a:pPr>
            <a:endParaRPr lang="ru-RU" sz="1600" b="0" strike="noStrike" spc="-1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25" name="Таблица 5"/>
          <p:cNvGraphicFramePr/>
          <p:nvPr/>
        </p:nvGraphicFramePr>
        <p:xfrm>
          <a:off x="1338840" y="5226840"/>
          <a:ext cx="6411600" cy="1009800"/>
        </p:xfrm>
        <a:graphic>
          <a:graphicData uri="http://schemas.openxmlformats.org/drawingml/2006/table">
            <a:tbl>
              <a:tblPr/>
              <a:tblGrid>
                <a:gridCol w="6411600"/>
              </a:tblGrid>
              <a:tr h="5288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50" b="1" strike="noStrike" spc="-1" dirty="0">
                          <a:solidFill>
                            <a:schemeClr val="lt1"/>
                          </a:solidFill>
                          <a:latin typeface="Calibri"/>
                        </a:rPr>
                        <a:t>Приняли участие в выездных мероприятиях</a:t>
                      </a:r>
                      <a:endParaRPr lang="ru-RU" sz="135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  <a:prstDash val="solid"/>
                    </a:lnL>
                    <a:lnR w="12240">
                      <a:solidFill>
                        <a:srgbClr val="70AD47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8096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6</a:t>
                      </a:r>
                      <a:r>
                        <a:rPr lang="en-US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9</a:t>
                      </a:r>
                      <a:endParaRPr lang="ru-RU" sz="1800" b="1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  <a:prstDash val="solid"/>
                    </a:lnL>
                    <a:lnR w="12240">
                      <a:solidFill>
                        <a:srgbClr val="70AD47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800" cy="132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7" name="Picture 7"/>
          <p:cNvPicPr/>
          <p:nvPr/>
        </p:nvPicPr>
        <p:blipFill>
          <a:blip r:embed="rId2" cstate="screen"/>
          <a:stretch/>
        </p:blipFill>
        <p:spPr>
          <a:xfrm>
            <a:off x="-54360" y="-10800"/>
            <a:ext cx="9197280" cy="6845760"/>
          </a:xfrm>
          <a:prstGeom prst="rect">
            <a:avLst/>
          </a:prstGeom>
          <a:ln w="0">
            <a:noFill/>
          </a:ln>
        </p:spPr>
      </p:pic>
      <p:sp>
        <p:nvSpPr>
          <p:cNvPr id="128" name="Прямоугольник 5"/>
          <p:cNvSpPr/>
          <p:nvPr/>
        </p:nvSpPr>
        <p:spPr>
          <a:xfrm>
            <a:off x="2409840" y="260640"/>
            <a:ext cx="416088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Спортивные    достижения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Скругленный прямоугольник 5"/>
          <p:cNvSpPr/>
          <p:nvPr/>
        </p:nvSpPr>
        <p:spPr>
          <a:xfrm>
            <a:off x="32400" y="2691360"/>
            <a:ext cx="2231280" cy="718920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strike="noStrike" spc="-1">
                <a:solidFill>
                  <a:srgbClr val="002060"/>
                </a:solidFill>
                <a:latin typeface="Times New Roman"/>
              </a:rPr>
              <a:t>2</a:t>
            </a: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 место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1" strike="noStrike" spc="-1">
                <a:solidFill>
                  <a:srgbClr val="002060"/>
                </a:solidFill>
                <a:latin typeface="Times New Roman"/>
              </a:rPr>
              <a:t>XXII </a:t>
            </a: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летние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спортивные игры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Скругленный прямоугольник 6"/>
          <p:cNvSpPr/>
          <p:nvPr/>
        </p:nvSpPr>
        <p:spPr>
          <a:xfrm>
            <a:off x="2308680" y="2692440"/>
            <a:ext cx="2368440" cy="718920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>
                <a:solidFill>
                  <a:srgbClr val="002060"/>
                </a:solidFill>
                <a:latin typeface="Times New Roman"/>
                <a:ea typeface="Tahoma"/>
              </a:rPr>
              <a:t>1 место в 14 зимней спартакиаде школьников на призы губернатора Костромской области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Скругленный прямоугольник 7"/>
          <p:cNvSpPr/>
          <p:nvPr/>
        </p:nvSpPr>
        <p:spPr>
          <a:xfrm>
            <a:off x="6965640" y="2692440"/>
            <a:ext cx="1925640" cy="717840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strike="noStrike" spc="-1">
                <a:solidFill>
                  <a:srgbClr val="002060"/>
                </a:solidFill>
                <a:latin typeface="Times New Roman"/>
              </a:rPr>
              <a:t>3</a:t>
            </a: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 место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1" strike="noStrike" spc="-1">
                <a:solidFill>
                  <a:srgbClr val="002060"/>
                </a:solidFill>
                <a:latin typeface="Times New Roman"/>
              </a:rPr>
              <a:t>XXI</a:t>
            </a: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 зимние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спортивные игры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AutoShape 2"/>
          <p:cNvSpPr/>
          <p:nvPr/>
        </p:nvSpPr>
        <p:spPr>
          <a:xfrm>
            <a:off x="155520" y="-144360"/>
            <a:ext cx="303840" cy="30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3" name="Скругленный прямоугольник 8"/>
          <p:cNvSpPr/>
          <p:nvPr/>
        </p:nvSpPr>
        <p:spPr>
          <a:xfrm>
            <a:off x="4785480" y="2692440"/>
            <a:ext cx="2045520" cy="726840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ru-RU" sz="1000" b="1" strike="noStrike" spc="-1">
                <a:solidFill>
                  <a:srgbClr val="002060"/>
                </a:solidFill>
                <a:latin typeface="Times New Roman"/>
                <a:ea typeface="Tahoma"/>
              </a:rPr>
              <a:t>Нечипуренко Екатерина, участница Первенства Центрального федерального округа России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algn="ctr"/>
            <a:r>
              <a:rPr lang="ru-RU" sz="1000" b="1" strike="noStrike" spc="-1">
                <a:solidFill>
                  <a:srgbClr val="002060"/>
                </a:solidFill>
                <a:latin typeface="Times New Roman"/>
                <a:ea typeface="Tahoma"/>
              </a:rPr>
              <a:t>по лыжным гонкам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4" name="Picture 9"/>
          <p:cNvPicPr/>
          <p:nvPr/>
        </p:nvPicPr>
        <p:blipFill>
          <a:blip r:embed="rId3" cstate="screen"/>
          <a:stretch/>
        </p:blipFill>
        <p:spPr>
          <a:xfrm>
            <a:off x="4207320" y="3655080"/>
            <a:ext cx="2105640" cy="1402920"/>
          </a:xfrm>
          <a:prstGeom prst="rect">
            <a:avLst/>
          </a:prstGeom>
          <a:ln w="0">
            <a:noFill/>
          </a:ln>
        </p:spPr>
      </p:pic>
      <p:pic>
        <p:nvPicPr>
          <p:cNvPr id="135" name="Picture 11"/>
          <p:cNvPicPr/>
          <p:nvPr/>
        </p:nvPicPr>
        <p:blipFill>
          <a:blip r:embed="rId4" cstate="screen"/>
          <a:srcRect/>
          <a:stretch/>
        </p:blipFill>
        <p:spPr>
          <a:xfrm>
            <a:off x="76320" y="1033920"/>
            <a:ext cx="2207880" cy="1474920"/>
          </a:xfrm>
          <a:prstGeom prst="rect">
            <a:avLst/>
          </a:prstGeom>
          <a:ln w="0">
            <a:noFill/>
          </a:ln>
        </p:spPr>
      </p:pic>
      <p:pic>
        <p:nvPicPr>
          <p:cNvPr id="136" name="Picture 24"/>
          <p:cNvPicPr/>
          <p:nvPr/>
        </p:nvPicPr>
        <p:blipFill>
          <a:blip r:embed="rId5" cstate="screen"/>
          <a:stretch/>
        </p:blipFill>
        <p:spPr>
          <a:xfrm>
            <a:off x="6952680" y="1069920"/>
            <a:ext cx="2159640" cy="1438920"/>
          </a:xfrm>
          <a:prstGeom prst="rect">
            <a:avLst/>
          </a:prstGeom>
          <a:ln w="0">
            <a:noFill/>
          </a:ln>
        </p:spPr>
      </p:pic>
      <p:pic>
        <p:nvPicPr>
          <p:cNvPr id="137" name="Picture 25"/>
          <p:cNvPicPr/>
          <p:nvPr/>
        </p:nvPicPr>
        <p:blipFill>
          <a:blip r:embed="rId6" cstate="screen"/>
          <a:srcRect l="-1075"/>
          <a:stretch/>
        </p:blipFill>
        <p:spPr>
          <a:xfrm>
            <a:off x="6444208" y="3655080"/>
            <a:ext cx="2182832" cy="1358096"/>
          </a:xfrm>
          <a:prstGeom prst="rect">
            <a:avLst/>
          </a:prstGeom>
          <a:ln w="0">
            <a:noFill/>
          </a:ln>
        </p:spPr>
      </p:pic>
      <p:pic>
        <p:nvPicPr>
          <p:cNvPr id="138" name="Picture 26"/>
          <p:cNvPicPr/>
          <p:nvPr/>
        </p:nvPicPr>
        <p:blipFill>
          <a:blip r:embed="rId7" cstate="screen"/>
          <a:srcRect/>
          <a:stretch/>
        </p:blipFill>
        <p:spPr>
          <a:xfrm>
            <a:off x="4067944" y="5517232"/>
            <a:ext cx="1046600" cy="1080120"/>
          </a:xfrm>
          <a:prstGeom prst="rect">
            <a:avLst/>
          </a:prstGeom>
          <a:ln w="0">
            <a:noFill/>
          </a:ln>
        </p:spPr>
      </p:pic>
      <p:pic>
        <p:nvPicPr>
          <p:cNvPr id="139" name="Picture 27"/>
          <p:cNvPicPr/>
          <p:nvPr/>
        </p:nvPicPr>
        <p:blipFill>
          <a:blip r:embed="rId8" cstate="screen"/>
          <a:srcRect/>
          <a:stretch/>
        </p:blipFill>
        <p:spPr>
          <a:xfrm>
            <a:off x="539552" y="3619080"/>
            <a:ext cx="1815928" cy="1394096"/>
          </a:xfrm>
          <a:prstGeom prst="rect">
            <a:avLst/>
          </a:prstGeom>
          <a:ln w="0">
            <a:noFill/>
          </a:ln>
        </p:spPr>
      </p:pic>
      <p:pic>
        <p:nvPicPr>
          <p:cNvPr id="140" name="Picture 28"/>
          <p:cNvPicPr/>
          <p:nvPr/>
        </p:nvPicPr>
        <p:blipFill>
          <a:blip r:embed="rId9" cstate="screen"/>
          <a:stretch/>
        </p:blipFill>
        <p:spPr>
          <a:xfrm>
            <a:off x="2572920" y="3619080"/>
            <a:ext cx="1524240" cy="1438920"/>
          </a:xfrm>
          <a:prstGeom prst="rect">
            <a:avLst/>
          </a:prstGeom>
          <a:ln w="0">
            <a:noFill/>
          </a:ln>
        </p:spPr>
      </p:pic>
      <p:pic>
        <p:nvPicPr>
          <p:cNvPr id="141" name="Picture 29"/>
          <p:cNvPicPr/>
          <p:nvPr/>
        </p:nvPicPr>
        <p:blipFill>
          <a:blip r:embed="rId10" cstate="screen"/>
          <a:srcRect/>
          <a:stretch/>
        </p:blipFill>
        <p:spPr>
          <a:xfrm>
            <a:off x="7092280" y="5445224"/>
            <a:ext cx="1512168" cy="1152128"/>
          </a:xfrm>
          <a:prstGeom prst="rect">
            <a:avLst/>
          </a:prstGeom>
          <a:ln w="0">
            <a:noFill/>
          </a:ln>
        </p:spPr>
      </p:pic>
      <p:pic>
        <p:nvPicPr>
          <p:cNvPr id="142" name="Picture 30"/>
          <p:cNvPicPr/>
          <p:nvPr/>
        </p:nvPicPr>
        <p:blipFill>
          <a:blip r:embed="rId11" cstate="screen"/>
          <a:srcRect r="-3126"/>
          <a:stretch/>
        </p:blipFill>
        <p:spPr>
          <a:xfrm>
            <a:off x="5220072" y="5445224"/>
            <a:ext cx="1872208" cy="1152128"/>
          </a:xfrm>
          <a:prstGeom prst="rect">
            <a:avLst/>
          </a:prstGeom>
          <a:ln w="0">
            <a:noFill/>
          </a:ln>
        </p:spPr>
      </p:pic>
      <p:pic>
        <p:nvPicPr>
          <p:cNvPr id="143" name="Picture 31"/>
          <p:cNvPicPr/>
          <p:nvPr/>
        </p:nvPicPr>
        <p:blipFill>
          <a:blip r:embed="rId12" cstate="screen"/>
          <a:srcRect/>
          <a:stretch/>
        </p:blipFill>
        <p:spPr>
          <a:xfrm>
            <a:off x="2411760" y="5445224"/>
            <a:ext cx="1584176" cy="1152128"/>
          </a:xfrm>
          <a:prstGeom prst="rect">
            <a:avLst/>
          </a:prstGeom>
          <a:ln w="0">
            <a:noFill/>
          </a:ln>
        </p:spPr>
      </p:pic>
      <p:pic>
        <p:nvPicPr>
          <p:cNvPr id="144" name="Picture 32"/>
          <p:cNvPicPr/>
          <p:nvPr/>
        </p:nvPicPr>
        <p:blipFill>
          <a:blip r:embed="rId13" cstate="screen"/>
          <a:srcRect/>
          <a:stretch/>
        </p:blipFill>
        <p:spPr>
          <a:xfrm>
            <a:off x="467544" y="5445224"/>
            <a:ext cx="1886864" cy="1209000"/>
          </a:xfrm>
          <a:prstGeom prst="rect">
            <a:avLst/>
          </a:prstGeom>
          <a:ln w="0">
            <a:noFill/>
          </a:ln>
        </p:spPr>
      </p:pic>
      <p:pic>
        <p:nvPicPr>
          <p:cNvPr id="145" name="Рисунок 144"/>
          <p:cNvPicPr/>
          <p:nvPr/>
        </p:nvPicPr>
        <p:blipFill>
          <a:blip r:embed="rId14" cstate="screen"/>
          <a:stretch/>
        </p:blipFill>
        <p:spPr>
          <a:xfrm>
            <a:off x="2340000" y="1055880"/>
            <a:ext cx="2323080" cy="1463400"/>
          </a:xfrm>
          <a:prstGeom prst="rect">
            <a:avLst/>
          </a:prstGeom>
          <a:ln w="0">
            <a:noFill/>
          </a:ln>
        </p:spPr>
      </p:pic>
      <p:pic>
        <p:nvPicPr>
          <p:cNvPr id="146" name="Рисунок 145"/>
          <p:cNvPicPr/>
          <p:nvPr/>
        </p:nvPicPr>
        <p:blipFill>
          <a:blip r:embed="rId15" cstate="screen"/>
          <a:srcRect/>
          <a:stretch/>
        </p:blipFill>
        <p:spPr>
          <a:xfrm>
            <a:off x="4710240" y="1080000"/>
            <a:ext cx="2129760" cy="1448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3" y="116632"/>
            <a:ext cx="85445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kern="50" dirty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ДЕЯТЕЛЬНОСТЬ  СОВЕТОВ   ТЕРРИТОРИАЛЬНОГО ОБЩЕСТВЕННОГО    САМОУПРАВЛЕНИЯ   В  </a:t>
            </a:r>
            <a:r>
              <a:rPr lang="ru-RU" sz="2000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2023 </a:t>
            </a:r>
            <a:r>
              <a:rPr lang="ru-RU" sz="2000" b="1" kern="50" dirty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ГОДУ</a:t>
            </a:r>
            <a:endParaRPr lang="ru-RU" sz="2000" kern="50" dirty="0">
              <a:solidFill>
                <a:srgbClr val="FF0000"/>
              </a:solidFill>
              <a:effectLst/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13837" y="4692690"/>
            <a:ext cx="18473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755576" y="3789040"/>
            <a:ext cx="0" cy="1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4283968" y="6381328"/>
            <a:ext cx="12834" cy="377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ev3319_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4661"/>
          <a:stretch>
            <a:fillRect/>
          </a:stretch>
        </p:blipFill>
        <p:spPr bwMode="auto">
          <a:xfrm>
            <a:off x="827584" y="1124744"/>
            <a:ext cx="3872533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331640" y="3573016"/>
            <a:ext cx="62646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Строительство пешеходного моста в п. Салама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428034" name="AutoShape 2" descr="C:\Users\%D0%AD%D0%BA%D0%BE%D0%BD%D0%BE%D0%BC%D0%B8%D0%BA%D0%B0\AppData\Local\Microsoft\Windows\Temporary Internet Files\Content.Outlook\EN90JQX2\%D0%9C%D0%BE%D1%81%D1%82 %D0%A1%D0%B0%D0%BB%D0%B0%D0%BC%D0%B0_%D1%81%D1%82%D0%B0%D0%BB%D0%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036" name="AutoShape 4" descr="C:\Users\%D0%AD%D0%BA%D0%BE%D0%BD%D0%BE%D0%BC%D0%B8%D0%BA%D0%B0\AppData\Local\Microsoft\Windows\Temporary Internet Files\Content.Outlook\EN90JQX2\%D0%9C%D0%BE%D1%81%D1%82 %D0%A1%D0%B0%D0%BB%D0%B0%D0%BC%D0%B0_%D1%81%D1%82%D0%B0%D0%BB%D0%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038" name="AutoShape 6" descr="D:\%D0%94%D0%9E%D0%9A%D0%A3%D0%9C%D0%95%D0%9D%D0%A2%D0%AB 2014\%D0%BE%D1%82%D1%87%D0%B5%D1%82%D1%8B\%D0%BE%D1%82%D1%87%D0%B5%D1%82 %D0%B7%D0%B0 2023 %D0%B3%D0%BE%D0%B4\%D0%A2%D0%BE%D1%81\%D0%9C%D0%BE%D1%81%D1%82 %D0%A1%D0%B0%D0%BB%D0%B0%D0%BC%D0%B0_%D1%81%D1%82%D0%B0%D0%BB%D0%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Фото_1.jpg"/>
          <p:cNvPicPr>
            <a:picLocks noChangeAspect="1"/>
          </p:cNvPicPr>
          <p:nvPr/>
        </p:nvPicPr>
        <p:blipFill>
          <a:blip r:embed="rId4" cstate="screen"/>
          <a:srcRect r="-460"/>
          <a:stretch>
            <a:fillRect/>
          </a:stretch>
        </p:blipFill>
        <p:spPr>
          <a:xfrm>
            <a:off x="4932040" y="1052736"/>
            <a:ext cx="3024336" cy="2160240"/>
          </a:xfrm>
          <a:prstGeom prst="rect">
            <a:avLst/>
          </a:prstGeom>
        </p:spPr>
      </p:pic>
      <p:pic>
        <p:nvPicPr>
          <p:cNvPr id="17" name="Рисунок 16" descr="Мост_салама_было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15616" y="4205268"/>
            <a:ext cx="1728192" cy="2292692"/>
          </a:xfrm>
          <a:prstGeom prst="rect">
            <a:avLst/>
          </a:prstGeom>
        </p:spPr>
      </p:pic>
      <p:pic>
        <p:nvPicPr>
          <p:cNvPr id="18" name="Рисунок 17" descr="Строительство моста_Салама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3491880" y="4221088"/>
            <a:ext cx="1944216" cy="2232248"/>
          </a:xfrm>
          <a:prstGeom prst="rect">
            <a:avLst/>
          </a:prstGeom>
        </p:spPr>
      </p:pic>
      <p:pic>
        <p:nvPicPr>
          <p:cNvPr id="19" name="Рисунок 18" descr="Мост Салама_стало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084168" y="4149080"/>
            <a:ext cx="2016224" cy="227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27152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3" y="3038723"/>
            <a:ext cx="8064896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СПАСИБО ЗА ВНИМАНИЕ !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561370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01200222"/>
              </p:ext>
            </p:extLst>
          </p:nvPr>
        </p:nvGraphicFramePr>
        <p:xfrm>
          <a:off x="251520" y="980728"/>
          <a:ext cx="8784976" cy="5707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87984199"/>
              </p:ext>
            </p:extLst>
          </p:nvPr>
        </p:nvGraphicFramePr>
        <p:xfrm>
          <a:off x="1187624" y="2276872"/>
          <a:ext cx="6336704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81391" y="345272"/>
            <a:ext cx="925252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Динамика    Среднемесячной    заработной   платы, </a:t>
            </a:r>
            <a:r>
              <a:rPr lang="ru-RU" sz="14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руб.</a:t>
            </a:r>
          </a:p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по  организациям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,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не    относящимся    к    субъектам</a:t>
            </a:r>
          </a:p>
          <a:p>
            <a:pPr algn="ctr"/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малого    предпринимательства       (данные        Костромастат)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415009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1973" y="160407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Заработная    плата   работников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муниципальных     бюджетных   учреждений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7662360"/>
              </p:ext>
            </p:extLst>
          </p:nvPr>
        </p:nvGraphicFramePr>
        <p:xfrm>
          <a:off x="1115616" y="1340769"/>
          <a:ext cx="6912767" cy="49232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591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53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Среднемесячная зарплата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01.01.2024</a:t>
                      </a: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(рублей)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877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Образование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0555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школ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37080,0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детских садов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30270,22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1877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874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Работники учреждений культуры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37471,0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3468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Дополнительное образование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учреждений ДО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34376,22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42018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81391" y="41174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Занятость       населения 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33947203"/>
              </p:ext>
            </p:extLst>
          </p:nvPr>
        </p:nvGraphicFramePr>
        <p:xfrm>
          <a:off x="0" y="1150009"/>
          <a:ext cx="8244408" cy="3719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05537367"/>
              </p:ext>
            </p:extLst>
          </p:nvPr>
        </p:nvGraphicFramePr>
        <p:xfrm>
          <a:off x="107504" y="1988840"/>
          <a:ext cx="475252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28876787"/>
              </p:ext>
            </p:extLst>
          </p:nvPr>
        </p:nvGraphicFramePr>
        <p:xfrm>
          <a:off x="4355976" y="2060848"/>
          <a:ext cx="4392488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Рисунок 8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24128" y="3789040"/>
            <a:ext cx="2088232" cy="251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31513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612582" y="2507774"/>
          <a:ext cx="5918835" cy="2987040"/>
        </p:xfrm>
        <a:graphic>
          <a:graphicData uri="http://schemas.openxmlformats.org/drawingml/2006/table">
            <a:tbl>
              <a:tblPr/>
              <a:tblGrid>
                <a:gridCol w="22059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76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76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76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Направления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2022 года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Содействие в поиске работы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На организацию предпринимательской деятельности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Осуществление иных мероприятий, направленных на преодоление гражданином трудной жизненной ситуации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88640"/>
            <a:ext cx="925252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Оказание государственной социальной помощи малообеспеченным гражданам путем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заключения социального контракта </a:t>
            </a:r>
          </a:p>
          <a:p>
            <a:pPr algn="ctr"/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9076389"/>
              </p:ext>
            </p:extLst>
          </p:nvPr>
        </p:nvGraphicFramePr>
        <p:xfrm>
          <a:off x="1331640" y="1484785"/>
          <a:ext cx="6120679" cy="2143515"/>
        </p:xfrm>
        <a:graphic>
          <a:graphicData uri="http://schemas.openxmlformats.org/drawingml/2006/table">
            <a:tbl>
              <a:tblPr/>
              <a:tblGrid>
                <a:gridCol w="34725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99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170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1174">
                  <a:extLst>
                    <a:ext uri="{9D8B030D-6E8A-4147-A177-3AD203B41FA5}">
                      <a16:colId xmlns:a16="http://schemas.microsoft.com/office/drawing/2014/main" xmlns="" val="3148877796"/>
                    </a:ext>
                  </a:extLst>
                </a:gridCol>
              </a:tblGrid>
              <a:tr h="3289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Направления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2022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2023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21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Содействие в поиске работы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61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 организацию предпринимательской деятельности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6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Осуществление иных мероприятий, направленных на преодоление гражданином трудной жизненной ситуации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44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1" name="Рисунок 10" descr="Копылова 12.04.2023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259632" y="4005064"/>
            <a:ext cx="2664296" cy="2406054"/>
          </a:xfrm>
          <a:prstGeom prst="rect">
            <a:avLst/>
          </a:prstGeom>
        </p:spPr>
      </p:pic>
      <p:pic>
        <p:nvPicPr>
          <p:cNvPr id="12" name="Рисунок 11" descr="Тихомиров 12 апреля 2023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860032" y="3933056"/>
            <a:ext cx="2592288" cy="253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1513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1882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60406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Объем промышленного производства,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млн.руб. 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93199011"/>
              </p:ext>
            </p:extLst>
          </p:nvPr>
        </p:nvGraphicFramePr>
        <p:xfrm>
          <a:off x="827584" y="980728"/>
          <a:ext cx="7876003" cy="505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17216</TotalTime>
  <Words>2452</Words>
  <Application>Microsoft Office PowerPoint</Application>
  <PresentationFormat>Экран (4:3)</PresentationFormat>
  <Paragraphs>604</Paragraphs>
  <Slides>46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ГОД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 ГОД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Экономика</cp:lastModifiedBy>
  <cp:revision>1200</cp:revision>
  <cp:lastPrinted>2024-03-22T09:25:08Z</cp:lastPrinted>
  <dcterms:created xsi:type="dcterms:W3CDTF">2015-03-11T07:12:35Z</dcterms:created>
  <dcterms:modified xsi:type="dcterms:W3CDTF">2024-04-01T06:52:33Z</dcterms:modified>
</cp:coreProperties>
</file>